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notesMasterIdLst>
    <p:notesMasterId r:id="rId51"/>
  </p:notesMasterIdLst>
  <p:handoutMasterIdLst>
    <p:handoutMasterId r:id="rId52"/>
  </p:handoutMasterIdLst>
  <p:sldIdLst>
    <p:sldId id="1573" r:id="rId3"/>
    <p:sldId id="1574" r:id="rId4"/>
    <p:sldId id="1575" r:id="rId5"/>
    <p:sldId id="1576" r:id="rId6"/>
    <p:sldId id="1577" r:id="rId7"/>
    <p:sldId id="1578" r:id="rId8"/>
    <p:sldId id="1579" r:id="rId9"/>
    <p:sldId id="1580" r:id="rId10"/>
    <p:sldId id="1581" r:id="rId11"/>
    <p:sldId id="1582" r:id="rId12"/>
    <p:sldId id="1585" r:id="rId13"/>
    <p:sldId id="1586" r:id="rId14"/>
    <p:sldId id="1587" r:id="rId15"/>
    <p:sldId id="1588" r:id="rId16"/>
    <p:sldId id="1589" r:id="rId17"/>
    <p:sldId id="1590" r:id="rId18"/>
    <p:sldId id="1591" r:id="rId19"/>
    <p:sldId id="1592" r:id="rId20"/>
    <p:sldId id="1593" r:id="rId21"/>
    <p:sldId id="1536" r:id="rId22"/>
    <p:sldId id="1547" r:id="rId23"/>
    <p:sldId id="1537" r:id="rId24"/>
    <p:sldId id="1538" r:id="rId25"/>
    <p:sldId id="1542" r:id="rId26"/>
    <p:sldId id="1543" r:id="rId27"/>
    <p:sldId id="1546" r:id="rId28"/>
    <p:sldId id="1548" r:id="rId29"/>
    <p:sldId id="1544" r:id="rId30"/>
    <p:sldId id="1549" r:id="rId31"/>
    <p:sldId id="1550" r:id="rId32"/>
    <p:sldId id="1551" r:id="rId33"/>
    <p:sldId id="1559" r:id="rId34"/>
    <p:sldId id="1557" r:id="rId35"/>
    <p:sldId id="1560" r:id="rId36"/>
    <p:sldId id="1561" r:id="rId37"/>
    <p:sldId id="1558" r:id="rId38"/>
    <p:sldId id="1571" r:id="rId39"/>
    <p:sldId id="1562" r:id="rId40"/>
    <p:sldId id="1563" r:id="rId41"/>
    <p:sldId id="1564" r:id="rId42"/>
    <p:sldId id="1565" r:id="rId43"/>
    <p:sldId id="1566" r:id="rId44"/>
    <p:sldId id="1545" r:id="rId45"/>
    <p:sldId id="1334" r:id="rId46"/>
    <p:sldId id="1567" r:id="rId47"/>
    <p:sldId id="1569" r:id="rId48"/>
    <p:sldId id="1568" r:id="rId49"/>
    <p:sldId id="1570" r:id="rId50"/>
  </p:sldIdLst>
  <p:sldSz cx="9144000" cy="6858000" type="screen4x3"/>
  <p:notesSz cx="7099300" cy="10234613"/>
  <p:defaultTextStyle>
    <a:defPPr>
      <a:defRPr lang="en-US"/>
    </a:defPPr>
    <a:lvl1pPr marL="0" lvl="0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16">
          <p15:clr>
            <a:srgbClr val="A4A3A4"/>
          </p15:clr>
        </p15:guide>
        <p15:guide id="2" pos="28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33FF"/>
    <a:srgbClr val="8D5788"/>
    <a:srgbClr val="CC00CC"/>
    <a:srgbClr val="FF0000"/>
    <a:srgbClr val="00009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087" autoAdjust="0"/>
  </p:normalViewPr>
  <p:slideViewPr>
    <p:cSldViewPr showGuides="1">
      <p:cViewPr varScale="1">
        <p:scale>
          <a:sx n="40" d="100"/>
          <a:sy n="40" d="100"/>
        </p:scale>
        <p:origin x="992" y="32"/>
      </p:cViewPr>
      <p:guideLst>
        <p:guide orient="horz" pos="2216"/>
        <p:guide pos="28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818" name="页眉占位符 54681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lIns="99048" tIns="49524" rIns="99048" bIns="49524"/>
          <a:lstStyle/>
          <a:p>
            <a:pPr lvl="0" defTabSz="990600"/>
            <a:endParaRPr lang="zh-CN" altLang="en-US" sz="1300" dirty="0"/>
          </a:p>
        </p:txBody>
      </p:sp>
      <p:sp>
        <p:nvSpPr>
          <p:cNvPr id="546819" name="日期占位符 546818"/>
          <p:cNvSpPr>
            <a:spLocks noGrp="1"/>
          </p:cNvSpPr>
          <p:nvPr>
            <p:ph type="dt" sz="quarter" idx="1"/>
          </p:nvPr>
        </p:nvSpPr>
        <p:spPr>
          <a:xfrm>
            <a:off x="4021138" y="0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lIns="99048" tIns="49524" rIns="99048" bIns="49524"/>
          <a:lstStyle/>
          <a:p>
            <a:pPr lvl="0" algn="r" defTabSz="990600"/>
            <a:endParaRPr lang="zh-CN" altLang="en-US" sz="1300" dirty="0"/>
          </a:p>
        </p:txBody>
      </p:sp>
      <p:sp>
        <p:nvSpPr>
          <p:cNvPr id="546820" name="页脚占位符 546819"/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lIns="99048" tIns="49524" rIns="99048" bIns="49524" anchor="b"/>
          <a:lstStyle/>
          <a:p>
            <a:pPr lvl="0" defTabSz="990600"/>
            <a:endParaRPr lang="zh-CN" altLang="en-US" sz="1300" dirty="0"/>
          </a:p>
        </p:txBody>
      </p:sp>
      <p:sp>
        <p:nvSpPr>
          <p:cNvPr id="546821" name="灯片编号占位符 546820"/>
          <p:cNvSpPr>
            <a:spLocks noGrp="1"/>
          </p:cNvSpPr>
          <p:nvPr>
            <p:ph type="sldNum" sz="quarter" idx="3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lIns="99048" tIns="49524" rIns="99048" bIns="49524" anchor="b"/>
          <a:lstStyle/>
          <a:p>
            <a:pPr lvl="0" algn="r" defTabSz="990600"/>
            <a:fld id="{9A0DB2DC-4C9A-4742-B13C-FB6460FD3503}" type="slidenum">
              <a:rPr lang="zh-CN" altLang="en-US" sz="1300" dirty="0"/>
              <a:t>‹#›</a:t>
            </a:fld>
            <a:endParaRPr lang="zh-CN" altLang="en-US" sz="1300" dirty="0"/>
          </a:p>
        </p:txBody>
      </p:sp>
    </p:spTree>
    <p:extLst>
      <p:ext uri="{BB962C8B-B14F-4D97-AF65-F5344CB8AC3E}">
        <p14:creationId xmlns:p14="http://schemas.microsoft.com/office/powerpoint/2010/main" val="364337374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114" name="页眉占位符 730113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endParaRPr lang="zh-CN" altLang="en-US" sz="1200" dirty="0"/>
          </a:p>
        </p:txBody>
      </p:sp>
      <p:sp>
        <p:nvSpPr>
          <p:cNvPr id="730115" name="日期占位符 730114"/>
          <p:cNvSpPr>
            <a:spLocks noGrp="1"/>
          </p:cNvSpPr>
          <p:nvPr>
            <p:ph type="dt" idx="1"/>
          </p:nvPr>
        </p:nvSpPr>
        <p:spPr>
          <a:xfrm>
            <a:off x="4021138" y="0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algn="r"/>
            <a:endParaRPr lang="zh-CN" altLang="en-US" sz="1200" dirty="0"/>
          </a:p>
        </p:txBody>
      </p:sp>
      <p:sp>
        <p:nvSpPr>
          <p:cNvPr id="730116" name="幻灯片图像占位符 730115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prstGeom prst="rect">
            <a:avLst/>
          </a:prstGeom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730117" name="文本占位符 730116"/>
          <p:cNvSpPr>
            <a:spLocks noGrp="1"/>
          </p:cNvSpPr>
          <p:nvPr>
            <p:ph type="body" sz="quarter" idx="3"/>
          </p:nvPr>
        </p:nvSpPr>
        <p:spPr>
          <a:xfrm>
            <a:off x="709613" y="4860925"/>
            <a:ext cx="5680075" cy="4605338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30118" name="页脚占位符 730117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/>
            <a:endParaRPr lang="zh-CN" altLang="en-US" sz="1200" dirty="0"/>
          </a:p>
        </p:txBody>
      </p:sp>
      <p:sp>
        <p:nvSpPr>
          <p:cNvPr id="730119" name="灯片编号占位符 730118"/>
          <p:cNvSpPr>
            <a:spLocks noGrp="1"/>
          </p:cNvSpPr>
          <p:nvPr>
            <p:ph type="sldNum" sz="quarter" idx="5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algn="r"/>
            <a:fld id="{9A0DB2DC-4C9A-4742-B13C-FB6460FD3503}" type="slidenum">
              <a:rPr lang="zh-CN" altLang="en-US" sz="1200" dirty="0"/>
              <a:t>‹#›</a:t>
            </a:fld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29319835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lvl="0" indent="0" algn="l" defTabSz="914400" rtl="0" eaLnBrk="1" fontAlgn="base" latinLnBrk="0" hangingPunct="1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更新：一个电影的类类型修改涉及多条数据；如果只更新一条，产生不一致</a:t>
            </a:r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smtClean="0"/>
              <a:t>7</a:t>
            </a:fld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4349417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smtClean="0"/>
              <a:t>8</a:t>
            </a:fld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6976131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smtClean="0"/>
              <a:t>14</a:t>
            </a:fld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9544609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smtClean="0"/>
              <a:t>15</a:t>
            </a:fld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0482533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相同的</a:t>
            </a:r>
            <a:r>
              <a:rPr lang="en-US" altLang="zh-CN" dirty="0" smtClean="0"/>
              <a:t>X</a:t>
            </a:r>
            <a:r>
              <a:rPr lang="zh-CN" altLang="en-US" dirty="0" smtClean="0"/>
              <a:t>值不可能对应不同的</a:t>
            </a:r>
            <a:r>
              <a:rPr lang="en-US" altLang="zh-CN" dirty="0" smtClean="0"/>
              <a:t>Y</a:t>
            </a:r>
            <a:r>
              <a:rPr lang="zh-CN" altLang="en-US" dirty="0" smtClean="0"/>
              <a:t>值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smtClean="0"/>
              <a:t>16</a:t>
            </a:fld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42866708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 smtClean="0"/>
              <a:t>Mname</a:t>
            </a:r>
            <a:r>
              <a:rPr lang="en-US" altLang="zh-CN" dirty="0" smtClean="0"/>
              <a:t>:</a:t>
            </a:r>
            <a:r>
              <a:rPr lang="zh-CN" altLang="en-US" dirty="0" smtClean="0"/>
              <a:t>系主任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smtClean="0"/>
              <a:t>22</a:t>
            </a:fld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4552011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smtClean="0"/>
              <a:t>24</a:t>
            </a:fld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42691585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smtClean="0"/>
              <a:t>36</a:t>
            </a:fld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4913859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latin typeface="楷体" panose="02010609060101010101" charset="-122"/>
                <a:ea typeface="楷体" panose="02010609060101010101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buClr>
                <a:schemeClr val="bg1"/>
              </a:buClr>
            </a:pPr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buClr>
                <a:schemeClr val="bg1"/>
              </a:buClr>
            </a:pP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buClr>
                <a:schemeClr val="bg1"/>
              </a:buClr>
            </a:pPr>
            <a:fld id="{9A0DB2DC-4C9A-4742-B13C-FB6460FD3503}" type="slidenum">
              <a:rPr lang="zh-CN" altLang="en-US" dirty="0"/>
              <a:t>‹#›</a:t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004051" y="214313"/>
            <a:ext cx="1951038" cy="59182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150938" y="214313"/>
            <a:ext cx="5740009" cy="59182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buClr>
                <a:schemeClr val="bg1"/>
              </a:buClr>
            </a:pPr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buClr>
                <a:schemeClr val="bg1"/>
              </a:buClr>
            </a:pP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buClr>
                <a:schemeClr val="bg1"/>
              </a:buClr>
            </a:pPr>
            <a:fld id="{9A0DB2DC-4C9A-4742-B13C-FB6460FD3503}" type="slidenum">
              <a:rPr lang="zh-CN" altLang="en-US" dirty="0"/>
              <a:t>‹#›</a:t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itle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922" name="组合 81921"/>
          <p:cNvGrpSpPr/>
          <p:nvPr/>
        </p:nvGrpSpPr>
        <p:grpSpPr>
          <a:xfrm>
            <a:off x="0" y="2438400"/>
            <a:ext cx="9009063" cy="1052513"/>
            <a:chOff x="0" y="1536"/>
            <a:chExt cx="5675" cy="663"/>
          </a:xfrm>
        </p:grpSpPr>
        <p:grpSp>
          <p:nvGrpSpPr>
            <p:cNvPr id="81923" name="组合 81922"/>
            <p:cNvGrpSpPr/>
            <p:nvPr/>
          </p:nvGrpSpPr>
          <p:grpSpPr>
            <a:xfrm>
              <a:off x="183" y="1604"/>
              <a:ext cx="448" cy="299"/>
              <a:chOff x="720" y="336"/>
              <a:chExt cx="624" cy="432"/>
            </a:xfrm>
          </p:grpSpPr>
          <p:sp>
            <p:nvSpPr>
              <p:cNvPr id="81924" name="矩形 81923"/>
              <p:cNvSpPr/>
              <p:nvPr/>
            </p:nvSpPr>
            <p:spPr>
              <a:xfrm>
                <a:off x="720" y="336"/>
                <a:ext cx="384" cy="432"/>
              </a:xfrm>
              <a:prstGeom prst="rect">
                <a:avLst/>
              </a:prstGeom>
              <a:solidFill>
                <a:schemeClr val="folHlink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1925" name="矩形 81924"/>
              <p:cNvSpPr/>
              <p:nvPr/>
            </p:nvSpPr>
            <p:spPr>
              <a:xfrm>
                <a:off x="1056" y="336"/>
                <a:ext cx="288" cy="432"/>
              </a:xfrm>
              <a:prstGeom prst="rect">
                <a:avLst/>
              </a:prstGeom>
              <a:gradFill rotWithShape="0">
                <a:gsLst>
                  <a:gs pos="0">
                    <a:schemeClr val="folHlink"/>
                  </a:gs>
                  <a:gs pos="100000">
                    <a:schemeClr val="bg1"/>
                  </a:gs>
                </a:gsLst>
                <a:lin ang="0" scaled="1"/>
                <a:tileRect/>
              </a:gra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81926" name="组合 81925"/>
            <p:cNvGrpSpPr/>
            <p:nvPr/>
          </p:nvGrpSpPr>
          <p:grpSpPr>
            <a:xfrm>
              <a:off x="261" y="1870"/>
              <a:ext cx="465" cy="299"/>
              <a:chOff x="912" y="2640"/>
              <a:chExt cx="672" cy="432"/>
            </a:xfrm>
          </p:grpSpPr>
          <p:sp>
            <p:nvSpPr>
              <p:cNvPr id="81927" name="矩形 81926"/>
              <p:cNvSpPr/>
              <p:nvPr/>
            </p:nvSpPr>
            <p:spPr>
              <a:xfrm>
                <a:off x="912" y="2640"/>
                <a:ext cx="384" cy="432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1928" name="矩形 81927"/>
              <p:cNvSpPr/>
              <p:nvPr/>
            </p:nvSpPr>
            <p:spPr>
              <a:xfrm>
                <a:off x="1248" y="2640"/>
                <a:ext cx="336" cy="432"/>
              </a:xfrm>
              <a:prstGeom prst="rect">
                <a:avLst/>
              </a:prstGeom>
              <a:gradFill rotWithShape="0">
                <a:gsLst>
                  <a:gs pos="0">
                    <a:schemeClr val="accent2"/>
                  </a:gs>
                  <a:gs pos="100000">
                    <a:schemeClr val="bg1"/>
                  </a:gs>
                </a:gsLst>
                <a:lin ang="0" scaled="1"/>
                <a:tileRect/>
              </a:gra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81929" name="矩形 81928"/>
            <p:cNvSpPr/>
            <p:nvPr/>
          </p:nvSpPr>
          <p:spPr>
            <a:xfrm>
              <a:off x="0" y="1824"/>
              <a:ext cx="353" cy="266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hlink"/>
                </a:gs>
              </a:gsLst>
              <a:lin ang="18900000" scaled="1"/>
              <a:tileRect/>
            </a:gra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1930" name="矩形 81929"/>
            <p:cNvSpPr/>
            <p:nvPr/>
          </p:nvSpPr>
          <p:spPr>
            <a:xfrm>
              <a:off x="400" y="1536"/>
              <a:ext cx="20" cy="663"/>
            </a:xfrm>
            <a:prstGeom prst="rect">
              <a:avLst/>
            </a:prstGeom>
            <a:solidFill>
              <a:schemeClr val="bg2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1931" name="矩形 81930"/>
            <p:cNvSpPr/>
            <p:nvPr/>
          </p:nvSpPr>
          <p:spPr>
            <a:xfrm flipV="1">
              <a:off x="199" y="2054"/>
              <a:ext cx="5476" cy="35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81932" name="标题 81931"/>
          <p:cNvSpPr>
            <a:spLocks noGrp="1"/>
          </p:cNvSpPr>
          <p:nvPr>
            <p:ph type="ctrTitle"/>
          </p:nvPr>
        </p:nvSpPr>
        <p:spPr>
          <a:xfrm>
            <a:off x="990600" y="1676400"/>
            <a:ext cx="7772400" cy="1462088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>
            <a:lvl1pPr lvl="0">
              <a:defRPr/>
            </a:lvl1pPr>
          </a:lstStyle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81933" name="副标题 8193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>
            <a:lvl1pPr marL="0" lvl="0" indent="0" algn="ctr">
              <a:buNone/>
              <a:defRPr/>
            </a:lvl1pPr>
            <a:lvl2pPr marL="457200" lvl="1" indent="0" algn="ctr">
              <a:buNone/>
              <a:defRPr/>
            </a:lvl2pPr>
            <a:lvl3pPr marL="914400" lvl="2" indent="0" algn="ctr">
              <a:buNone/>
              <a:defRPr/>
            </a:lvl3pPr>
            <a:lvl4pPr marL="1371600" lvl="3" indent="0" algn="ctr">
              <a:buNone/>
              <a:defRPr/>
            </a:lvl4pPr>
            <a:lvl5pPr marL="1828800" lvl="4" indent="0" algn="ctr">
              <a:buNone/>
              <a:defRPr/>
            </a:lvl5pPr>
          </a:lstStyle>
          <a:p>
            <a:pPr lvl="0"/>
            <a:r>
              <a:rPr lang="zh-CN" altLang="en-US" dirty="0"/>
              <a:t>单击此处编辑母版副标题样式</a:t>
            </a:r>
          </a:p>
        </p:txBody>
      </p:sp>
      <p:sp>
        <p:nvSpPr>
          <p:cNvPr id="81934" name="日期占位符 81933"/>
          <p:cNvSpPr>
            <a:spLocks noGrp="1"/>
          </p:cNvSpPr>
          <p:nvPr>
            <p:ph type="dt" sz="half" idx="2"/>
          </p:nvPr>
        </p:nvSpPr>
        <p:spPr>
          <a:xfrm>
            <a:off x="990600" y="6248400"/>
            <a:ext cx="19050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>
            <a:lvl1pPr>
              <a:defRPr sz="1400">
                <a:solidFill>
                  <a:schemeClr val="bg2"/>
                </a:solidFill>
                <a:latin typeface="Tahoma" panose="020B0604030504040204" pitchFamily="34" charset="0"/>
              </a:defRPr>
            </a:lvl1pPr>
          </a:lstStyle>
          <a:p>
            <a:pPr>
              <a:buClr>
                <a:schemeClr val="bg1"/>
              </a:buClr>
            </a:pPr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81935" name="页脚占位符 81934"/>
          <p:cNvSpPr>
            <a:spLocks noGrp="1"/>
          </p:cNvSpPr>
          <p:nvPr>
            <p:ph type="ftr" sz="quarter" idx="3"/>
          </p:nvPr>
        </p:nvSpPr>
        <p:spPr>
          <a:xfrm>
            <a:off x="3429000" y="6248400"/>
            <a:ext cx="28956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>
            <a:lvl1pPr algn="ctr">
              <a:defRPr sz="1400">
                <a:solidFill>
                  <a:schemeClr val="bg2"/>
                </a:solidFill>
                <a:latin typeface="Tahoma" panose="020B0604030504040204" pitchFamily="34" charset="0"/>
              </a:defRPr>
            </a:lvl1pPr>
          </a:lstStyle>
          <a:p>
            <a:pPr>
              <a:buClr>
                <a:schemeClr val="bg1"/>
              </a:buClr>
            </a:pPr>
            <a:endParaRPr lang="zh-CN" altLang="en-US" dirty="0"/>
          </a:p>
        </p:txBody>
      </p:sp>
      <p:sp>
        <p:nvSpPr>
          <p:cNvPr id="81936" name="灯片编号占位符 81935"/>
          <p:cNvSpPr>
            <a:spLocks noGrp="1"/>
          </p:cNvSpPr>
          <p:nvPr>
            <p:ph type="sldNum" sz="quarter" idx="4"/>
          </p:nvPr>
        </p:nvSpPr>
        <p:spPr>
          <a:xfrm>
            <a:off x="6858000" y="6248400"/>
            <a:ext cx="19050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>
            <a:lvl1pPr algn="r">
              <a:defRPr sz="1400">
                <a:solidFill>
                  <a:schemeClr val="bg2"/>
                </a:solidFill>
                <a:latin typeface="Tahoma" panose="020B0604030504040204" pitchFamily="34" charset="0"/>
              </a:defRPr>
            </a:lvl1pPr>
          </a:lstStyle>
          <a:p>
            <a:pPr>
              <a:buClr>
                <a:schemeClr val="bg1"/>
              </a:buClr>
            </a:pPr>
            <a:fld id="{9A0DB2DC-4C9A-4742-B13C-FB6460FD3503}" type="slidenum">
              <a:rPr lang="zh-CN" altLang="en-US" dirty="0"/>
              <a:t>‹#›</a:t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  <a:t>‹#›</a:t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  <a:t>‹#›</a:t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  <a:t>‹#›</a:t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2504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4296" y="1600200"/>
            <a:ext cx="4032504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  <a:t>‹#›</a:t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  <a:t>‹#›</a:t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  <a:t>‹#›</a:t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  <a:t>‹#›</a:t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buClr>
                <a:schemeClr val="bg1"/>
              </a:buClr>
            </a:pPr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buClr>
                <a:schemeClr val="bg1"/>
              </a:buClr>
            </a:pP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buClr>
                <a:schemeClr val="bg1"/>
              </a:buClr>
            </a:pPr>
            <a:fld id="{9A0DB2DC-4C9A-4742-B13C-FB6460FD3503}" type="slidenum">
              <a:rPr lang="zh-CN" altLang="en-US" dirty="0"/>
              <a:t>‹#›</a:t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  <a:t>‹#›</a:t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  <a:t>‹#›</a:t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  <a:t>‹#›</a:t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5293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  <a:t>‹#›</a:t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182688" y="2017713"/>
            <a:ext cx="3808476" cy="41148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146612" y="2017713"/>
            <a:ext cx="3808476" cy="41148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buClr>
                <a:schemeClr val="bg1"/>
              </a:buClr>
            </a:pPr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buClr>
                <a:schemeClr val="bg1"/>
              </a:buClr>
            </a:pPr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buClr>
                <a:schemeClr val="bg1"/>
              </a:buClr>
            </a:pPr>
            <a:fld id="{9A0DB2DC-4C9A-4742-B13C-FB6460FD3503}" type="slidenum">
              <a:rPr lang="zh-CN" altLang="en-US" dirty="0"/>
              <a:t>‹#›</a:t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buClr>
                <a:schemeClr val="bg1"/>
              </a:buClr>
            </a:pPr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buClr>
                <a:schemeClr val="bg1"/>
              </a:buClr>
            </a:pPr>
            <a:endParaRPr lang="zh-CN" altLang="en-US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buClr>
                <a:schemeClr val="bg1"/>
              </a:buClr>
            </a:pPr>
            <a:fld id="{9A0DB2DC-4C9A-4742-B13C-FB6460FD3503}" type="slidenum">
              <a:rPr lang="zh-CN" altLang="en-US" dirty="0"/>
              <a:t>‹#›</a:t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buClr>
                <a:schemeClr val="bg1"/>
              </a:buClr>
            </a:pPr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buClr>
                <a:schemeClr val="bg1"/>
              </a:buClr>
            </a:pP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buClr>
                <a:schemeClr val="bg1"/>
              </a:buClr>
            </a:pPr>
            <a:fld id="{9A0DB2DC-4C9A-4742-B13C-FB6460FD3503}" type="slidenum">
              <a:rPr lang="zh-CN" altLang="en-US" dirty="0"/>
              <a:t>‹#›</a:t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buClr>
                <a:schemeClr val="bg1"/>
              </a:buClr>
            </a:pPr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buClr>
                <a:schemeClr val="bg1"/>
              </a:buClr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buClr>
                <a:schemeClr val="bg1"/>
              </a:buClr>
            </a:pPr>
            <a:fld id="{9A0DB2DC-4C9A-4742-B13C-FB6460FD3503}" type="slidenum">
              <a:rPr lang="zh-CN" altLang="en-US" dirty="0"/>
              <a:t>‹#›</a:t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buClr>
                <a:schemeClr val="bg1"/>
              </a:buClr>
            </a:pPr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buClr>
                <a:schemeClr val="bg1"/>
              </a:buClr>
            </a:pPr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buClr>
                <a:schemeClr val="bg1"/>
              </a:buClr>
            </a:pPr>
            <a:fld id="{9A0DB2DC-4C9A-4742-B13C-FB6460FD3503}" type="slidenum">
              <a:rPr lang="zh-CN" altLang="en-US" dirty="0"/>
              <a:t>‹#›</a:t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buClr>
                <a:schemeClr val="bg1"/>
              </a:buClr>
            </a:pPr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buClr>
                <a:schemeClr val="bg1"/>
              </a:buClr>
            </a:pPr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buClr>
                <a:schemeClr val="bg1"/>
              </a:buClr>
            </a:pPr>
            <a:fld id="{9A0DB2DC-4C9A-4742-B13C-FB6460FD3503}" type="slidenum">
              <a:rPr lang="zh-CN" altLang="en-US" dirty="0"/>
              <a:t>‹#›</a:t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buClr>
                <a:schemeClr val="bg1"/>
              </a:buClr>
            </a:pPr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buClr>
                <a:schemeClr val="bg1"/>
              </a:buClr>
            </a:pP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buClr>
                <a:schemeClr val="bg1"/>
              </a:buClr>
            </a:pPr>
            <a:fld id="{9A0DB2DC-4C9A-4742-B13C-FB6460FD3503}" type="slidenum">
              <a:rPr lang="zh-CN" altLang="en-US" dirty="0"/>
              <a:t>‹#›</a:t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矩形 80897"/>
          <p:cNvSpPr/>
          <p:nvPr/>
        </p:nvSpPr>
        <p:spPr>
          <a:xfrm>
            <a:off x="417513" y="1098550"/>
            <a:ext cx="438150" cy="474663"/>
          </a:xfrm>
          <a:prstGeom prst="rect">
            <a:avLst/>
          </a:prstGeom>
          <a:solidFill>
            <a:schemeClr val="accent2"/>
          </a:solidFill>
          <a:ln w="9525">
            <a:noFill/>
          </a:ln>
        </p:spPr>
        <p:txBody>
          <a:bodyPr wrap="none" anchor="ctr"/>
          <a:lstStyle/>
          <a:p>
            <a:pPr lvl="0" algn="ctr">
              <a:buClr>
                <a:schemeClr val="bg1"/>
              </a:buClr>
            </a:pPr>
            <a:endParaRPr lang="zh-CN" altLang="en-US" sz="2400" dirty="0">
              <a:latin typeface="Tahoma" panose="020B0604030504040204" pitchFamily="34" charset="0"/>
            </a:endParaRPr>
          </a:p>
        </p:txBody>
      </p:sp>
      <p:sp>
        <p:nvSpPr>
          <p:cNvPr id="80899" name="矩形 80898"/>
          <p:cNvSpPr/>
          <p:nvPr/>
        </p:nvSpPr>
        <p:spPr>
          <a:xfrm>
            <a:off x="800100" y="1098550"/>
            <a:ext cx="328613" cy="474663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  <a:tileRect/>
          </a:gradFill>
          <a:ln w="9525">
            <a:noFill/>
          </a:ln>
        </p:spPr>
        <p:txBody>
          <a:bodyPr wrap="none" anchor="ctr"/>
          <a:lstStyle/>
          <a:p>
            <a:pPr lvl="0" algn="ctr">
              <a:buClr>
                <a:schemeClr val="bg1"/>
              </a:buClr>
            </a:pPr>
            <a:endParaRPr lang="zh-CN" altLang="en-US" sz="2400" dirty="0">
              <a:latin typeface="Tahoma" panose="020B0604030504040204" pitchFamily="34" charset="0"/>
            </a:endParaRPr>
          </a:p>
        </p:txBody>
      </p:sp>
      <p:sp>
        <p:nvSpPr>
          <p:cNvPr id="80900" name="矩形 80899"/>
          <p:cNvSpPr/>
          <p:nvPr/>
        </p:nvSpPr>
        <p:spPr>
          <a:xfrm>
            <a:off x="541338" y="1520825"/>
            <a:ext cx="422275" cy="474663"/>
          </a:xfrm>
          <a:prstGeom prst="rect">
            <a:avLst/>
          </a:prstGeom>
          <a:solidFill>
            <a:schemeClr val="folHlink"/>
          </a:solidFill>
          <a:ln w="9525">
            <a:noFill/>
          </a:ln>
        </p:spPr>
        <p:txBody>
          <a:bodyPr wrap="none" anchor="ctr"/>
          <a:lstStyle/>
          <a:p>
            <a:pPr lvl="0" algn="ctr">
              <a:buClr>
                <a:schemeClr val="bg1"/>
              </a:buClr>
            </a:pPr>
            <a:endParaRPr lang="zh-CN" altLang="en-US" sz="2400" dirty="0">
              <a:latin typeface="Tahoma" panose="020B0604030504040204" pitchFamily="34" charset="0"/>
            </a:endParaRPr>
          </a:p>
        </p:txBody>
      </p:sp>
      <p:sp>
        <p:nvSpPr>
          <p:cNvPr id="80901" name="矩形 80900"/>
          <p:cNvSpPr/>
          <p:nvPr/>
        </p:nvSpPr>
        <p:spPr>
          <a:xfrm>
            <a:off x="911225" y="1520825"/>
            <a:ext cx="368300" cy="474663"/>
          </a:xfrm>
          <a:prstGeom prst="rect">
            <a:avLst/>
          </a:prstGeom>
          <a:gradFill rotWithShape="0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  <a:tileRect/>
          </a:gradFill>
          <a:ln w="9525">
            <a:noFill/>
          </a:ln>
        </p:spPr>
        <p:txBody>
          <a:bodyPr wrap="none" anchor="ctr"/>
          <a:lstStyle/>
          <a:p>
            <a:pPr lvl="0" algn="ctr">
              <a:buClr>
                <a:schemeClr val="bg1"/>
              </a:buClr>
            </a:pPr>
            <a:endParaRPr lang="zh-CN" altLang="en-US" sz="2400" dirty="0">
              <a:latin typeface="Tahoma" panose="020B0604030504040204" pitchFamily="34" charset="0"/>
            </a:endParaRPr>
          </a:p>
        </p:txBody>
      </p:sp>
      <p:sp>
        <p:nvSpPr>
          <p:cNvPr id="80902" name="矩形 80901"/>
          <p:cNvSpPr/>
          <p:nvPr/>
        </p:nvSpPr>
        <p:spPr>
          <a:xfrm>
            <a:off x="127000" y="1447800"/>
            <a:ext cx="560388" cy="422275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  <a:tileRect/>
          </a:gradFill>
          <a:ln w="9525">
            <a:noFill/>
          </a:ln>
        </p:spPr>
        <p:txBody>
          <a:bodyPr wrap="none" anchor="ctr"/>
          <a:lstStyle/>
          <a:p>
            <a:pPr lvl="0" algn="ctr">
              <a:buClr>
                <a:schemeClr val="bg1"/>
              </a:buClr>
            </a:pPr>
            <a:endParaRPr lang="zh-CN" altLang="en-US" sz="2400" dirty="0">
              <a:latin typeface="Tahoma" panose="020B0604030504040204" pitchFamily="34" charset="0"/>
            </a:endParaRPr>
          </a:p>
        </p:txBody>
      </p:sp>
      <p:sp>
        <p:nvSpPr>
          <p:cNvPr id="80903" name="矩形 80902"/>
          <p:cNvSpPr/>
          <p:nvPr/>
        </p:nvSpPr>
        <p:spPr>
          <a:xfrm>
            <a:off x="762000" y="990600"/>
            <a:ext cx="31750" cy="1052513"/>
          </a:xfrm>
          <a:prstGeom prst="rect">
            <a:avLst/>
          </a:prstGeom>
          <a:solidFill>
            <a:schemeClr val="bg2"/>
          </a:solidFill>
          <a:ln w="9525">
            <a:noFill/>
          </a:ln>
        </p:spPr>
        <p:txBody>
          <a:bodyPr wrap="none" anchor="ctr"/>
          <a:lstStyle/>
          <a:p>
            <a:pPr lvl="0" algn="ctr">
              <a:buClr>
                <a:schemeClr val="bg1"/>
              </a:buClr>
            </a:pPr>
            <a:endParaRPr lang="zh-CN" altLang="en-US" sz="2400" dirty="0">
              <a:latin typeface="Tahoma" panose="020B0604030504040204" pitchFamily="34" charset="0"/>
            </a:endParaRPr>
          </a:p>
        </p:txBody>
      </p:sp>
      <p:sp>
        <p:nvSpPr>
          <p:cNvPr id="80904" name="矩形 80903"/>
          <p:cNvSpPr/>
          <p:nvPr/>
        </p:nvSpPr>
        <p:spPr>
          <a:xfrm>
            <a:off x="442913" y="1781175"/>
            <a:ext cx="8226425" cy="31750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  <a:tileRect/>
          </a:gradFill>
          <a:ln w="9525">
            <a:noFill/>
          </a:ln>
        </p:spPr>
        <p:txBody>
          <a:bodyPr wrap="none" anchor="ctr"/>
          <a:lstStyle/>
          <a:p>
            <a:pPr lvl="0" algn="ctr">
              <a:buClr>
                <a:schemeClr val="bg1"/>
              </a:buClr>
            </a:pPr>
            <a:endParaRPr lang="zh-CN" altLang="en-US" sz="2400" dirty="0">
              <a:latin typeface="Tahoma" panose="020B0604030504040204" pitchFamily="34" charset="0"/>
            </a:endParaRPr>
          </a:p>
        </p:txBody>
      </p:sp>
      <p:sp>
        <p:nvSpPr>
          <p:cNvPr id="80905" name="标题 80904"/>
          <p:cNvSpPr>
            <a:spLocks noGrp="1"/>
          </p:cNvSpPr>
          <p:nvPr>
            <p:ph type="title"/>
          </p:nvPr>
        </p:nvSpPr>
        <p:spPr>
          <a:xfrm>
            <a:off x="1150938" y="214313"/>
            <a:ext cx="7793037" cy="1462087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80906" name="文本占位符 80905"/>
          <p:cNvSpPr>
            <a:spLocks noGrp="1"/>
          </p:cNvSpPr>
          <p:nvPr>
            <p:ph type="body" idx="1"/>
          </p:nvPr>
        </p:nvSpPr>
        <p:spPr>
          <a:xfrm>
            <a:off x="1182688" y="2017713"/>
            <a:ext cx="7772400" cy="41148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80907" name="日期占位符 80906"/>
          <p:cNvSpPr>
            <a:spLocks noGrp="1"/>
          </p:cNvSpPr>
          <p:nvPr>
            <p:ph type="dt" sz="half" idx="2"/>
          </p:nvPr>
        </p:nvSpPr>
        <p:spPr>
          <a:xfrm>
            <a:off x="1162050" y="6243638"/>
            <a:ext cx="19050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>
            <a:lvl1pPr>
              <a:defRPr sz="1400">
                <a:latin typeface="Tahoma" panose="020B0604030504040204" pitchFamily="34" charset="0"/>
              </a:defRPr>
            </a:lvl1pPr>
          </a:lstStyle>
          <a:p>
            <a:pPr lvl="0">
              <a:buClr>
                <a:schemeClr val="bg1"/>
              </a:buClr>
            </a:pPr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80908" name="页脚占位符 80907"/>
          <p:cNvSpPr>
            <a:spLocks noGrp="1"/>
          </p:cNvSpPr>
          <p:nvPr>
            <p:ph type="ftr" sz="quarter" idx="3"/>
          </p:nvPr>
        </p:nvSpPr>
        <p:spPr>
          <a:xfrm>
            <a:off x="3657600" y="6243638"/>
            <a:ext cx="28956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>
            <a:lvl1pPr algn="ctr">
              <a:defRPr sz="1400">
                <a:latin typeface="Tahoma" panose="020B0604030504040204" pitchFamily="34" charset="0"/>
              </a:defRPr>
            </a:lvl1pPr>
          </a:lstStyle>
          <a:p>
            <a:pPr lvl="0">
              <a:buClr>
                <a:schemeClr val="bg1"/>
              </a:buClr>
            </a:pPr>
            <a:endParaRPr lang="zh-CN" altLang="en-US" dirty="0"/>
          </a:p>
        </p:txBody>
      </p:sp>
      <p:sp>
        <p:nvSpPr>
          <p:cNvPr id="80909" name="灯片编号占位符 80908"/>
          <p:cNvSpPr>
            <a:spLocks noGrp="1"/>
          </p:cNvSpPr>
          <p:nvPr>
            <p:ph type="sldNum" sz="quarter" idx="4"/>
          </p:nvPr>
        </p:nvSpPr>
        <p:spPr>
          <a:xfrm>
            <a:off x="7042150" y="6243638"/>
            <a:ext cx="19050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>
            <a:lvl1pPr algn="r">
              <a:defRPr sz="1400">
                <a:latin typeface="Tahoma" panose="020B0604030504040204" pitchFamily="34" charset="0"/>
              </a:defRPr>
            </a:lvl1pPr>
          </a:lstStyle>
          <a:p>
            <a:pPr lvl="0">
              <a:buClr>
                <a:schemeClr val="bg1"/>
              </a:buClr>
            </a:pPr>
            <a:fld id="{9A0DB2DC-4C9A-4742-B13C-FB6460FD3503}" type="slidenum">
              <a:rPr lang="zh-CN" altLang="en-US" dirty="0"/>
              <a:t>‹#›</a:t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marL="0" lvl="0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anose="05000000000000000000" pitchFamily="2" charset="2"/>
        <a:buChar char="n"/>
        <a:defRPr sz="2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hlink"/>
        </a:buClr>
        <a:buSzPct val="55000"/>
        <a:buFont typeface="Wingdings" panose="05000000000000000000" pitchFamily="2" charset="2"/>
        <a:buChar char="n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folHlink"/>
        </a:buClr>
        <a:buSzPct val="50000"/>
        <a:buFont typeface="Wingdings" panose="05000000000000000000" pitchFamily="2" charset="2"/>
        <a:buChar char="n"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accent2"/>
        </a:buClr>
        <a:buSzPct val="55000"/>
        <a:buFont typeface="Wingdings" panose="05000000000000000000" pitchFamily="2" charset="2"/>
        <a:buChar char="n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anose="05000000000000000000" pitchFamily="2" charset="2"/>
        <a:buChar char="n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anose="05000000000000000000" pitchFamily="2" charset="2"/>
        <a:buChar char="n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anose="05000000000000000000" pitchFamily="2" charset="2"/>
        <a:buChar char="n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anose="05000000000000000000" pitchFamily="2" charset="2"/>
        <a:buChar char="n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anose="05000000000000000000" pitchFamily="2" charset="2"/>
        <a:buChar char="n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Tahoma" panose="020B0604030504040204" pitchFamily="34" charset="0"/>
          <a:ea typeface="宋体" panose="02010600030101010101" pitchFamily="2" charset="-122"/>
          <a:cs typeface="+mn-cs"/>
        </a:defRPr>
      </a:lvl2pPr>
      <a:lvl3pPr marL="914400" lvl="2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Tahoma" panose="020B0604030504040204" pitchFamily="34" charset="0"/>
          <a:ea typeface="宋体" panose="02010600030101010101" pitchFamily="2" charset="-122"/>
          <a:cs typeface="+mn-cs"/>
        </a:defRPr>
      </a:lvl3pPr>
      <a:lvl4pPr marL="1371600" lvl="3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Tahoma" panose="020B0604030504040204" pitchFamily="34" charset="0"/>
          <a:ea typeface="宋体" panose="02010600030101010101" pitchFamily="2" charset="-122"/>
          <a:cs typeface="+mn-cs"/>
        </a:defRPr>
      </a:lvl4pPr>
      <a:lvl5pPr marL="1828800" lvl="4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Tahoma" panose="020B0604030504040204" pitchFamily="34" charset="0"/>
          <a:ea typeface="宋体" panose="02010600030101010101" pitchFamily="2" charset="-122"/>
          <a:cs typeface="+mn-cs"/>
        </a:defRPr>
      </a:lvl5pPr>
      <a:lvl6pPr marL="2286000" lvl="5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Tahoma" panose="020B0604030504040204" pitchFamily="34" charset="0"/>
          <a:ea typeface="宋体" panose="02010600030101010101" pitchFamily="2" charset="-122"/>
          <a:cs typeface="+mn-cs"/>
        </a:defRPr>
      </a:lvl6pPr>
      <a:lvl7pPr marL="2743200" lvl="6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Tahoma" panose="020B0604030504040204" pitchFamily="34" charset="0"/>
          <a:ea typeface="宋体" panose="02010600030101010101" pitchFamily="2" charset="-122"/>
          <a:cs typeface="+mn-cs"/>
        </a:defRPr>
      </a:lvl7pPr>
      <a:lvl8pPr marL="3200400" lvl="7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Tahoma" panose="020B0604030504040204" pitchFamily="34" charset="0"/>
          <a:ea typeface="宋体" panose="02010600030101010101" pitchFamily="2" charset="-122"/>
          <a:cs typeface="+mn-cs"/>
        </a:defRPr>
      </a:lvl8pPr>
      <a:lvl9pPr marL="3657600" lvl="8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Tahoma" panose="020B0604030504040204" pitchFamily="34" charset="0"/>
          <a:ea typeface="宋体" panose="02010600030101010101" pitchFamily="2" charset="-122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626" name="标题 538625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538627" name="文本占位符 538626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38628" name="日期占位符 538627"/>
          <p:cNvSpPr>
            <a:spLocks noGrp="1"/>
          </p:cNvSpPr>
          <p:nvPr>
            <p:ph type="dt" sz="half" idx="2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z="1400"/>
            </a:lvl1pPr>
          </a:lstStyle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538629" name="页脚占位符 538628"/>
          <p:cNvSpPr>
            <a:spLocks noGrp="1"/>
          </p:cNvSpPr>
          <p:nvPr>
            <p:ph type="ftr" sz="quarter" idx="3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ctr">
              <a:defRPr sz="1400"/>
            </a:lvl1pPr>
          </a:lstStyle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538630" name="灯片编号占位符 538629"/>
          <p:cNvSpPr>
            <a:spLocks noGrp="1"/>
          </p:cNvSpPr>
          <p:nvPr>
            <p:ph type="sldNum" sz="quarter" idx="4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>
              <a:defRPr sz="1400"/>
            </a:lvl1pPr>
          </a:lstStyle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  <a:t>‹#›</a:t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hf sldNum="0" hdr="0" ftr="0" dt="0"/>
  <p:txStyles>
    <p:titleStyle>
      <a:lvl1pPr marL="0" lvl="0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3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Tahoma" panose="020B0604030504040204" pitchFamily="34" charset="0"/>
          <a:ea typeface="宋体" panose="02010600030101010101" pitchFamily="2" charset="-122"/>
          <a:cs typeface="+mn-cs"/>
        </a:defRPr>
      </a:lvl2pPr>
      <a:lvl3pPr marL="914400" lvl="2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Tahoma" panose="020B0604030504040204" pitchFamily="34" charset="0"/>
          <a:ea typeface="宋体" panose="02010600030101010101" pitchFamily="2" charset="-122"/>
          <a:cs typeface="+mn-cs"/>
        </a:defRPr>
      </a:lvl3pPr>
      <a:lvl4pPr marL="1371600" lvl="3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Tahoma" panose="020B0604030504040204" pitchFamily="34" charset="0"/>
          <a:ea typeface="宋体" panose="02010600030101010101" pitchFamily="2" charset="-122"/>
          <a:cs typeface="+mn-cs"/>
        </a:defRPr>
      </a:lvl4pPr>
      <a:lvl5pPr marL="1828800" lvl="4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Tahoma" panose="020B0604030504040204" pitchFamily="34" charset="0"/>
          <a:ea typeface="宋体" panose="02010600030101010101" pitchFamily="2" charset="-122"/>
          <a:cs typeface="+mn-cs"/>
        </a:defRPr>
      </a:lvl5pPr>
      <a:lvl6pPr marL="2286000" lvl="5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Tahoma" panose="020B0604030504040204" pitchFamily="34" charset="0"/>
          <a:ea typeface="宋体" panose="02010600030101010101" pitchFamily="2" charset="-122"/>
          <a:cs typeface="+mn-cs"/>
        </a:defRPr>
      </a:lvl6pPr>
      <a:lvl7pPr marL="2743200" lvl="6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Tahoma" panose="020B0604030504040204" pitchFamily="34" charset="0"/>
          <a:ea typeface="宋体" panose="02010600030101010101" pitchFamily="2" charset="-122"/>
          <a:cs typeface="+mn-cs"/>
        </a:defRPr>
      </a:lvl7pPr>
      <a:lvl8pPr marL="3200400" lvl="7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Tahoma" panose="020B0604030504040204" pitchFamily="34" charset="0"/>
          <a:ea typeface="宋体" panose="02010600030101010101" pitchFamily="2" charset="-122"/>
          <a:cs typeface="+mn-cs"/>
        </a:defRPr>
      </a:lvl8pPr>
      <a:lvl9pPr marL="3657600" lvl="8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Tahoma" panose="020B0604030504040204" pitchFamily="34" charset="0"/>
          <a:ea typeface="宋体" panose="02010600030101010101" pitchFamily="2" charset="-122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.wm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5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034" name="标题 556033"/>
          <p:cNvSpPr>
            <a:spLocks noGrp="1"/>
          </p:cNvSpPr>
          <p:nvPr>
            <p:ph type="ctrTitle"/>
          </p:nvPr>
        </p:nvSpPr>
        <p:spPr>
          <a:xfrm>
            <a:off x="683568" y="908050"/>
            <a:ext cx="7704782" cy="1871663"/>
          </a:xfrm>
        </p:spPr>
        <p:txBody>
          <a:bodyPr anchor="b"/>
          <a:lstStyle/>
          <a:p>
            <a:pPr algn="ctr" defTabSz="914400">
              <a:buSzPct val="100000"/>
            </a:pPr>
            <a:r>
              <a:rPr lang="zh-CN" altLang="en-US" sz="5400" b="1" kern="1200" baseline="0" dirty="0" smtClean="0">
                <a:solidFill>
                  <a:schemeClr val="folHlink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关系数据库设计</a:t>
            </a:r>
            <a:r>
              <a:rPr lang="en-US" altLang="zh-CN" sz="5400" b="1" kern="1200" baseline="0" dirty="0" smtClean="0">
                <a:solidFill>
                  <a:schemeClr val="folHlink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/>
            </a:r>
            <a:br>
              <a:rPr lang="en-US" altLang="zh-CN" sz="5400" b="1" kern="1200" baseline="0" dirty="0" smtClean="0">
                <a:solidFill>
                  <a:schemeClr val="folHlink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</a:br>
            <a:r>
              <a:rPr lang="zh-CN" altLang="en-US" sz="5400" b="1" kern="1200" baseline="0" dirty="0" smtClean="0">
                <a:solidFill>
                  <a:schemeClr val="folHlink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规范化理论</a:t>
            </a:r>
            <a:endParaRPr lang="en-US" altLang="zh-CN" sz="3200" b="1" kern="1200" baseline="0" dirty="0">
              <a:solidFill>
                <a:schemeClr val="folHlink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graphicFrame>
        <p:nvGraphicFramePr>
          <p:cNvPr id="556036" name="对象 556035">
            <a:hlinkClick r:id="" action="ppaction://ole?verb=0"/>
          </p:cNvPr>
          <p:cNvGraphicFramePr/>
          <p:nvPr/>
        </p:nvGraphicFramePr>
        <p:xfrm>
          <a:off x="7235825" y="2997200"/>
          <a:ext cx="1219200" cy="2438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87" r:id="rId3" imgW="2643505" imgH="4587875" progId="MS_ClipArt_Gallery.2">
                  <p:embed/>
                </p:oleObj>
              </mc:Choice>
              <mc:Fallback>
                <p:oleObj r:id="rId3" imgW="2643505" imgH="4587875" progId="MS_ClipArt_Gallery.2">
                  <p:embed/>
                  <p:pic>
                    <p:nvPicPr>
                      <p:cNvPr id="556036" name="对象 556035">
                        <a:hlinkClick r:id="" action="ppaction://ole?verb=0"/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235825" y="2997200"/>
                        <a:ext cx="1219200" cy="24384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31362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338" name="标题 654337"/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zh-CN" altLang="en-US" sz="4400" b="1" dirty="0" smtClean="0">
                <a:solidFill>
                  <a:schemeClr val="folHlink"/>
                </a:solidFill>
                <a:ea typeface="楷体_GB2312" pitchFamily="49" charset="-122"/>
              </a:rPr>
              <a:t>什么是</a:t>
            </a:r>
            <a:r>
              <a:rPr lang="en-US" altLang="zh-CN" sz="4400" b="1" dirty="0" smtClean="0">
                <a:solidFill>
                  <a:schemeClr val="folHlink"/>
                </a:solidFill>
                <a:ea typeface="楷体_GB2312" pitchFamily="49" charset="-122"/>
              </a:rPr>
              <a:t>“</a:t>
            </a:r>
            <a:r>
              <a:rPr lang="zh-CN" altLang="en-US" sz="4400" b="1" dirty="0" smtClean="0">
                <a:solidFill>
                  <a:schemeClr val="folHlink"/>
                </a:solidFill>
                <a:ea typeface="楷体_GB2312" pitchFamily="49" charset="-122"/>
              </a:rPr>
              <a:t>好的</a:t>
            </a:r>
            <a:r>
              <a:rPr lang="en-US" altLang="zh-CN" sz="4400" b="1" dirty="0" smtClean="0">
                <a:solidFill>
                  <a:schemeClr val="folHlink"/>
                </a:solidFill>
                <a:ea typeface="楷体_GB2312" pitchFamily="49" charset="-122"/>
              </a:rPr>
              <a:t>”</a:t>
            </a:r>
            <a:r>
              <a:rPr lang="zh-CN" altLang="en-US" sz="4400" b="1" dirty="0" smtClean="0">
                <a:solidFill>
                  <a:schemeClr val="folHlink"/>
                </a:solidFill>
                <a:ea typeface="楷体_GB2312" pitchFamily="49" charset="-122"/>
              </a:rPr>
              <a:t>关系模式</a:t>
            </a:r>
            <a:endParaRPr lang="zh-CN" altLang="en-US" sz="3600" dirty="0"/>
          </a:p>
        </p:txBody>
      </p:sp>
      <p:sp>
        <p:nvSpPr>
          <p:cNvPr id="654339" name="文本占位符 654338"/>
          <p:cNvSpPr>
            <a:spLocks noGrp="1"/>
          </p:cNvSpPr>
          <p:nvPr>
            <p:ph type="body" idx="1"/>
          </p:nvPr>
        </p:nvSpPr>
        <p:spPr>
          <a:xfrm>
            <a:off x="378460" y="2214245"/>
            <a:ext cx="8420100" cy="4566920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zh-CN" altLang="en-US" dirty="0">
                <a:solidFill>
                  <a:srgbClr val="FF0066"/>
                </a:solidFill>
              </a:rPr>
              <a:t>结论：</a:t>
            </a:r>
          </a:p>
          <a:p>
            <a:pPr lvl="1">
              <a:lnSpc>
                <a:spcPct val="130000"/>
              </a:lnSpc>
            </a:pPr>
            <a:r>
              <a:rPr lang="en-US" altLang="zh-CN" sz="2600"/>
              <a:t>Movies</a:t>
            </a:r>
            <a:r>
              <a:rPr lang="zh-CN" altLang="en-US" sz="2600" dirty="0"/>
              <a:t>关系模式不是一个好的模式</a:t>
            </a:r>
          </a:p>
          <a:p>
            <a:pPr lvl="1">
              <a:lnSpc>
                <a:spcPct val="150000"/>
              </a:lnSpc>
            </a:pPr>
            <a:r>
              <a:rPr lang="zh-CN" altLang="en-US" sz="2600" dirty="0"/>
              <a:t>“好”的模式不会发生插入异常、删除异常、更新异常，数据冗余应尽可能少</a:t>
            </a:r>
          </a:p>
          <a:p>
            <a:pPr>
              <a:lnSpc>
                <a:spcPct val="150000"/>
              </a:lnSpc>
              <a:spcBef>
                <a:spcPct val="0"/>
              </a:spcBef>
            </a:pPr>
            <a:endParaRPr lang="zh-CN" altLang="en-US" sz="2600" dirty="0"/>
          </a:p>
        </p:txBody>
      </p:sp>
    </p:spTree>
    <p:extLst>
      <p:ext uri="{BB962C8B-B14F-4D97-AF65-F5344CB8AC3E}">
        <p14:creationId xmlns:p14="http://schemas.microsoft.com/office/powerpoint/2010/main" val="137617994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330" name="标题 611329"/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pPr algn="l"/>
            <a:r>
              <a:rPr lang="zh-CN" altLang="en-US" b="1" dirty="0">
                <a:solidFill>
                  <a:schemeClr val="folHlink"/>
                </a:solidFill>
                <a:ea typeface="楷体_GB2312" pitchFamily="49" charset="-122"/>
              </a:rPr>
              <a:t>要解决的内容</a:t>
            </a:r>
          </a:p>
        </p:txBody>
      </p:sp>
      <p:sp>
        <p:nvSpPr>
          <p:cNvPr id="611331" name="文本占位符 611330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30000"/>
              </a:lnSpc>
            </a:pPr>
            <a:r>
              <a:rPr lang="zh-CN" altLang="en-US" dirty="0">
                <a:solidFill>
                  <a:srgbClr val="000099"/>
                </a:solidFill>
              </a:rPr>
              <a:t>到底什么样的模式才最佳？</a:t>
            </a:r>
          </a:p>
          <a:p>
            <a:pPr>
              <a:lnSpc>
                <a:spcPct val="130000"/>
              </a:lnSpc>
            </a:pPr>
            <a:r>
              <a:rPr lang="zh-CN" altLang="en-US" dirty="0">
                <a:solidFill>
                  <a:srgbClr val="000099"/>
                </a:solidFill>
              </a:rPr>
              <a:t>怎么分解才能达到要求？</a:t>
            </a:r>
          </a:p>
          <a:p>
            <a:pPr>
              <a:lnSpc>
                <a:spcPct val="130000"/>
              </a:lnSpc>
            </a:pPr>
            <a:r>
              <a:rPr lang="zh-CN" altLang="en-US" dirty="0">
                <a:solidFill>
                  <a:srgbClr val="000099"/>
                </a:solidFill>
              </a:rPr>
              <a:t>标准是什么？</a:t>
            </a:r>
          </a:p>
          <a:p>
            <a:pPr>
              <a:lnSpc>
                <a:spcPct val="130000"/>
              </a:lnSpc>
            </a:pPr>
            <a:r>
              <a:rPr lang="zh-CN" altLang="en-US" dirty="0">
                <a:solidFill>
                  <a:srgbClr val="000099"/>
                </a:solidFill>
              </a:rPr>
              <a:t>如何实现</a:t>
            </a:r>
            <a:r>
              <a:rPr lang="zh-CN" altLang="en-US" dirty="0" smtClean="0">
                <a:solidFill>
                  <a:srgbClr val="000099"/>
                </a:solidFill>
              </a:rPr>
              <a:t>？</a:t>
            </a:r>
            <a:endParaRPr lang="zh-CN" altLang="en-US" dirty="0">
              <a:solidFill>
                <a:srgbClr val="660066"/>
              </a:solidFill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11500750"/>
      </p:ext>
    </p:extLst>
  </p:cSld>
  <p:clrMapOvr>
    <a:masterClrMapping/>
  </p:clrMapOvr>
  <p:transition>
    <p:wedg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338" name="标题 654337"/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zh-CN" altLang="en-US" dirty="0">
                <a:solidFill>
                  <a:schemeClr val="folHlink"/>
                </a:solidFill>
                <a:ea typeface="楷体_GB2312" pitchFamily="49" charset="-122"/>
              </a:rPr>
              <a:t>数据依赖对关系模式的影响（续）</a:t>
            </a:r>
          </a:p>
        </p:txBody>
      </p:sp>
      <p:sp>
        <p:nvSpPr>
          <p:cNvPr id="654339" name="文本占位符 654338"/>
          <p:cNvSpPr>
            <a:spLocks noGrp="1"/>
          </p:cNvSpPr>
          <p:nvPr>
            <p:ph type="body" idx="1"/>
          </p:nvPr>
        </p:nvSpPr>
        <p:spPr>
          <a:xfrm>
            <a:off x="151765" y="2230120"/>
            <a:ext cx="8868410" cy="4119880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zh-CN" altLang="en-US" sz="2600" dirty="0">
                <a:solidFill>
                  <a:srgbClr val="FF0000"/>
                </a:solidFill>
              </a:rPr>
              <a:t>引起异常的原因</a:t>
            </a:r>
            <a:r>
              <a:rPr lang="zh-CN" altLang="en-US" sz="2600" dirty="0">
                <a:solidFill>
                  <a:schemeClr val="tx2"/>
                </a:solidFill>
              </a:rPr>
              <a:t>：</a:t>
            </a:r>
            <a:r>
              <a:rPr lang="zh-CN" altLang="en-US" sz="2600" dirty="0"/>
              <a:t>由存在于模式中的</a:t>
            </a:r>
            <a:r>
              <a:rPr lang="zh-CN" altLang="en-US" sz="2600" b="1" dirty="0">
                <a:solidFill>
                  <a:srgbClr val="FF0000"/>
                </a:solidFill>
              </a:rPr>
              <a:t>某些数据依赖</a:t>
            </a:r>
            <a:r>
              <a:rPr lang="zh-CN" altLang="en-US" sz="2600" dirty="0"/>
              <a:t>引起的</a:t>
            </a:r>
          </a:p>
          <a:p>
            <a:pPr>
              <a:lnSpc>
                <a:spcPct val="150000"/>
              </a:lnSpc>
              <a:spcBef>
                <a:spcPct val="0"/>
              </a:spcBef>
            </a:pPr>
            <a:endParaRPr lang="zh-CN" altLang="en-US" sz="2600" dirty="0"/>
          </a:p>
        </p:txBody>
      </p:sp>
      <p:sp>
        <p:nvSpPr>
          <p:cNvPr id="2" name="TextBox 1"/>
          <p:cNvSpPr txBox="1"/>
          <p:nvPr/>
        </p:nvSpPr>
        <p:spPr>
          <a:xfrm>
            <a:off x="1154717" y="2852936"/>
            <a:ext cx="672782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tx1"/>
                </a:solidFill>
              </a:rPr>
              <a:t>如：</a:t>
            </a:r>
            <a:r>
              <a:rPr lang="en-US" sz="4000" dirty="0" smtClean="0">
                <a:solidFill>
                  <a:schemeClr val="tx1"/>
                </a:solidFill>
              </a:rPr>
              <a:t>studioname</a:t>
            </a:r>
            <a:r>
              <a:rPr lang="en-US" sz="4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→</a:t>
            </a:r>
            <a:r>
              <a:rPr lang="en-US" sz="4000" dirty="0" smtClean="0">
                <a:solidFill>
                  <a:schemeClr val="tx1"/>
                </a:solidFill>
              </a:rPr>
              <a:t>studioaddr</a:t>
            </a:r>
          </a:p>
        </p:txBody>
      </p:sp>
    </p:spTree>
    <p:extLst>
      <p:ext uri="{BB962C8B-B14F-4D97-AF65-F5344CB8AC3E}">
        <p14:creationId xmlns:p14="http://schemas.microsoft.com/office/powerpoint/2010/main" val="391878754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02" name="Rectangle 2"/>
          <p:cNvSpPr>
            <a:spLocks noGrp="1" noChangeArrowheads="1"/>
          </p:cNvSpPr>
          <p:nvPr>
            <p:ph type="title"/>
          </p:nvPr>
        </p:nvSpPr>
        <p:spPr>
          <a:xfrm>
            <a:off x="1028700" y="836613"/>
            <a:ext cx="6423025" cy="838200"/>
          </a:xfrm>
        </p:spPr>
        <p:txBody>
          <a:bodyPr/>
          <a:lstStyle/>
          <a:p>
            <a:r>
              <a:rPr lang="zh-CN" altLang="en-US" b="1">
                <a:solidFill>
                  <a:schemeClr val="folHlink"/>
                </a:solidFill>
                <a:ea typeface="楷体_GB2312"/>
                <a:cs typeface="楷体_GB2312"/>
              </a:rPr>
              <a:t>关系模式的设计问题</a:t>
            </a:r>
          </a:p>
        </p:txBody>
      </p:sp>
      <p:sp>
        <p:nvSpPr>
          <p:cNvPr id="5632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5288" y="2133600"/>
            <a:ext cx="8748712" cy="4175125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zh-CN" altLang="en-US" sz="2800" b="1">
                <a:latin typeface="楷体_GB2312"/>
                <a:ea typeface="楷体_GB2312"/>
                <a:cs typeface="楷体_GB2312"/>
              </a:rPr>
              <a:t>概念回顾</a:t>
            </a:r>
          </a:p>
          <a:p>
            <a:pPr lvl="1">
              <a:lnSpc>
                <a:spcPct val="90000"/>
              </a:lnSpc>
            </a:pPr>
            <a:r>
              <a:rPr lang="zh-CN" altLang="en-US" sz="2400" b="1">
                <a:latin typeface="楷体_GB2312"/>
                <a:ea typeface="楷体_GB2312"/>
                <a:cs typeface="楷体_GB2312"/>
              </a:rPr>
              <a:t>直观</a:t>
            </a:r>
          </a:p>
          <a:p>
            <a:pPr lvl="2">
              <a:lnSpc>
                <a:spcPct val="90000"/>
              </a:lnSpc>
            </a:pPr>
            <a:r>
              <a:rPr lang="zh-CN" altLang="en-US" sz="2000" b="1">
                <a:latin typeface="楷体_GB2312"/>
                <a:ea typeface="楷体_GB2312"/>
                <a:cs typeface="楷体_GB2312"/>
              </a:rPr>
              <a:t>关系：一张二维表</a:t>
            </a:r>
          </a:p>
          <a:p>
            <a:pPr lvl="2">
              <a:lnSpc>
                <a:spcPct val="90000"/>
              </a:lnSpc>
            </a:pPr>
            <a:r>
              <a:rPr lang="zh-CN" altLang="en-US" sz="2000" b="1">
                <a:latin typeface="楷体_GB2312"/>
                <a:ea typeface="楷体_GB2312"/>
                <a:cs typeface="楷体_GB2312"/>
              </a:rPr>
              <a:t>元组：表中一行</a:t>
            </a:r>
          </a:p>
          <a:p>
            <a:pPr lvl="2">
              <a:lnSpc>
                <a:spcPct val="90000"/>
              </a:lnSpc>
            </a:pPr>
            <a:r>
              <a:rPr lang="zh-CN" altLang="en-US" sz="2000" b="1">
                <a:latin typeface="楷体_GB2312"/>
                <a:ea typeface="楷体_GB2312"/>
                <a:cs typeface="楷体_GB2312"/>
              </a:rPr>
              <a:t>属性：表中一列</a:t>
            </a:r>
          </a:p>
          <a:p>
            <a:pPr lvl="1">
              <a:lnSpc>
                <a:spcPct val="90000"/>
              </a:lnSpc>
            </a:pPr>
            <a:r>
              <a:rPr lang="zh-CN" altLang="en-US" sz="2400" b="1">
                <a:latin typeface="楷体_GB2312"/>
                <a:ea typeface="楷体_GB2312"/>
                <a:cs typeface="楷体_GB2312"/>
              </a:rPr>
              <a:t>抽象</a:t>
            </a:r>
          </a:p>
          <a:p>
            <a:pPr lvl="2">
              <a:lnSpc>
                <a:spcPct val="90000"/>
              </a:lnSpc>
            </a:pPr>
            <a:r>
              <a:rPr lang="zh-CN" altLang="en-US" sz="2000" b="1">
                <a:latin typeface="楷体_GB2312"/>
                <a:ea typeface="楷体_GB2312"/>
                <a:cs typeface="楷体_GB2312"/>
              </a:rPr>
              <a:t>属性所对应的域</a:t>
            </a:r>
            <a:r>
              <a:rPr lang="en-US" altLang="zh-CN" sz="2000" b="1">
                <a:latin typeface="楷体_GB2312"/>
                <a:ea typeface="楷体_GB2312"/>
                <a:cs typeface="楷体_GB2312"/>
              </a:rPr>
              <a:t>---</a:t>
            </a:r>
            <a:r>
              <a:rPr lang="zh-CN" altLang="en-US" sz="2000" b="1">
                <a:latin typeface="楷体_GB2312"/>
                <a:ea typeface="楷体_GB2312"/>
                <a:cs typeface="楷体_GB2312"/>
              </a:rPr>
              <a:t>属性集</a:t>
            </a:r>
          </a:p>
          <a:p>
            <a:pPr lvl="2">
              <a:lnSpc>
                <a:spcPct val="90000"/>
              </a:lnSpc>
            </a:pPr>
            <a:r>
              <a:rPr lang="zh-CN" altLang="en-US" sz="2000" b="1">
                <a:latin typeface="楷体_GB2312"/>
                <a:ea typeface="楷体_GB2312"/>
                <a:cs typeface="楷体_GB2312"/>
              </a:rPr>
              <a:t>元组：属性集的笛卡尔积的一个元素</a:t>
            </a:r>
          </a:p>
          <a:p>
            <a:pPr lvl="2">
              <a:lnSpc>
                <a:spcPct val="90000"/>
              </a:lnSpc>
            </a:pPr>
            <a:r>
              <a:rPr lang="zh-CN" altLang="en-US" sz="2000" b="1">
                <a:latin typeface="楷体_GB2312"/>
                <a:ea typeface="楷体_GB2312"/>
                <a:cs typeface="楷体_GB2312"/>
              </a:rPr>
              <a:t>关系：元组的集合，即笛卡尔积的一个子集</a:t>
            </a:r>
          </a:p>
          <a:p>
            <a:pPr lvl="2">
              <a:lnSpc>
                <a:spcPct val="90000"/>
              </a:lnSpc>
            </a:pPr>
            <a:r>
              <a:rPr lang="zh-CN" altLang="en-US" sz="2000" b="1">
                <a:latin typeface="楷体_GB2312"/>
                <a:ea typeface="楷体_GB2312"/>
                <a:cs typeface="楷体_GB2312"/>
              </a:rPr>
              <a:t>关系模式：元组集合的结构上的描述（关系的集合）</a:t>
            </a:r>
          </a:p>
          <a:p>
            <a:pPr>
              <a:lnSpc>
                <a:spcPct val="90000"/>
              </a:lnSpc>
            </a:pPr>
            <a:r>
              <a:rPr lang="zh-CN" altLang="en-US" sz="2800" b="1">
                <a:solidFill>
                  <a:schemeClr val="hlink"/>
                </a:solidFill>
                <a:ea typeface="楷体_GB2312"/>
                <a:cs typeface="楷体_GB2312"/>
              </a:rPr>
              <a:t>问题：关系模式的形式描述？</a:t>
            </a:r>
          </a:p>
        </p:txBody>
      </p:sp>
    </p:spTree>
    <p:extLst>
      <p:ext uri="{BB962C8B-B14F-4D97-AF65-F5344CB8AC3E}">
        <p14:creationId xmlns:p14="http://schemas.microsoft.com/office/powerpoint/2010/main" val="2522774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0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226" name="Rectangle 2"/>
          <p:cNvSpPr>
            <a:spLocks noGrp="1" noChangeArrowheads="1"/>
          </p:cNvSpPr>
          <p:nvPr>
            <p:ph type="title"/>
          </p:nvPr>
        </p:nvSpPr>
        <p:spPr>
          <a:xfrm>
            <a:off x="1028700" y="836613"/>
            <a:ext cx="6423025" cy="838200"/>
          </a:xfrm>
        </p:spPr>
        <p:txBody>
          <a:bodyPr/>
          <a:lstStyle/>
          <a:p>
            <a:r>
              <a:rPr lang="zh-CN" altLang="en-US" b="1">
                <a:solidFill>
                  <a:schemeClr val="folHlink"/>
                </a:solidFill>
                <a:ea typeface="楷体_GB2312"/>
                <a:cs typeface="楷体_GB2312"/>
              </a:rPr>
              <a:t>关系模式的设计问题</a:t>
            </a:r>
          </a:p>
        </p:txBody>
      </p:sp>
      <p:sp>
        <p:nvSpPr>
          <p:cNvPr id="5642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2133600"/>
            <a:ext cx="9144000" cy="4608513"/>
          </a:xfrm>
        </p:spPr>
        <p:txBody>
          <a:bodyPr/>
          <a:lstStyle/>
          <a:p>
            <a:r>
              <a:rPr lang="zh-CN" altLang="en-US" b="1" dirty="0">
                <a:ea typeface="楷体_GB2312"/>
                <a:cs typeface="楷体_GB2312"/>
              </a:rPr>
              <a:t>关系模式的形式描述</a:t>
            </a:r>
            <a:endParaRPr lang="zh-CN" altLang="en-US" b="1" dirty="0">
              <a:latin typeface="楷体_GB2312"/>
              <a:ea typeface="楷体_GB2312"/>
              <a:cs typeface="楷体_GB2312"/>
            </a:endParaRPr>
          </a:p>
          <a:p>
            <a:pPr lvl="1"/>
            <a:r>
              <a:rPr lang="zh-CN" altLang="en-US" b="1" dirty="0">
                <a:latin typeface="楷体_GB2312"/>
                <a:ea typeface="楷体_GB2312"/>
                <a:cs typeface="楷体_GB2312"/>
              </a:rPr>
              <a:t>关系模式由五部分组成，即关系模式是一个五元组：</a:t>
            </a:r>
          </a:p>
          <a:p>
            <a:pPr lvl="1"/>
            <a:r>
              <a:rPr lang="en-US" altLang="zh-CN" b="1" dirty="0">
                <a:solidFill>
                  <a:srgbClr val="FF0000"/>
                </a:solidFill>
                <a:latin typeface="楷体_GB2312"/>
                <a:ea typeface="楷体_GB2312"/>
                <a:cs typeface="楷体_GB2312"/>
              </a:rPr>
              <a:t>R</a:t>
            </a:r>
            <a:r>
              <a:rPr lang="zh-CN" altLang="en-US" b="1" dirty="0">
                <a:latin typeface="楷体_GB2312"/>
                <a:ea typeface="楷体_GB2312"/>
                <a:cs typeface="楷体_GB2312"/>
              </a:rPr>
              <a:t>（</a:t>
            </a:r>
            <a:r>
              <a:rPr lang="en-US" altLang="zh-CN" b="1" dirty="0">
                <a:solidFill>
                  <a:srgbClr val="FF0000"/>
                </a:solidFill>
                <a:latin typeface="楷体_GB2312"/>
                <a:ea typeface="楷体_GB2312"/>
                <a:cs typeface="楷体_GB2312"/>
              </a:rPr>
              <a:t>U</a:t>
            </a:r>
            <a:r>
              <a:rPr lang="zh-CN" altLang="en-US" b="1" dirty="0">
                <a:latin typeface="楷体_GB2312"/>
                <a:ea typeface="楷体_GB2312"/>
                <a:cs typeface="楷体_GB2312"/>
              </a:rPr>
              <a:t>，</a:t>
            </a:r>
            <a:r>
              <a:rPr lang="en-US" altLang="zh-CN" b="1" dirty="0">
                <a:latin typeface="楷体_GB2312"/>
                <a:ea typeface="楷体_GB2312"/>
                <a:cs typeface="楷体_GB2312"/>
              </a:rPr>
              <a:t>D</a:t>
            </a:r>
            <a:r>
              <a:rPr lang="zh-CN" altLang="en-US" b="1" dirty="0">
                <a:latin typeface="楷体_GB2312"/>
                <a:ea typeface="楷体_GB2312"/>
                <a:cs typeface="楷体_GB2312"/>
              </a:rPr>
              <a:t>，</a:t>
            </a:r>
            <a:r>
              <a:rPr lang="en-US" altLang="zh-CN" b="1" dirty="0">
                <a:latin typeface="楷体_GB2312"/>
                <a:ea typeface="楷体_GB2312"/>
                <a:cs typeface="楷体_GB2312"/>
              </a:rPr>
              <a:t>DOM</a:t>
            </a:r>
            <a:r>
              <a:rPr lang="zh-CN" altLang="en-US" b="1" dirty="0">
                <a:latin typeface="楷体_GB2312"/>
                <a:ea typeface="楷体_GB2312"/>
                <a:cs typeface="楷体_GB2312"/>
              </a:rPr>
              <a:t>，</a:t>
            </a:r>
            <a:r>
              <a:rPr lang="en-US" altLang="zh-CN" b="1" dirty="0">
                <a:solidFill>
                  <a:srgbClr val="FF0000"/>
                </a:solidFill>
                <a:latin typeface="楷体_GB2312"/>
                <a:ea typeface="楷体_GB2312"/>
                <a:cs typeface="楷体_GB2312"/>
              </a:rPr>
              <a:t>F</a:t>
            </a:r>
            <a:r>
              <a:rPr lang="zh-CN" altLang="en-US" b="1" dirty="0">
                <a:latin typeface="楷体_GB2312"/>
                <a:ea typeface="楷体_GB2312"/>
                <a:cs typeface="楷体_GB2312"/>
              </a:rPr>
              <a:t>）</a:t>
            </a:r>
          </a:p>
          <a:p>
            <a:pPr lvl="2"/>
            <a:r>
              <a:rPr lang="en-US" altLang="zh-CN" b="1" dirty="0">
                <a:latin typeface="楷体_GB2312"/>
                <a:ea typeface="楷体_GB2312"/>
                <a:cs typeface="楷体_GB2312"/>
              </a:rPr>
              <a:t>R</a:t>
            </a:r>
            <a:r>
              <a:rPr lang="zh-CN" altLang="en-US" b="1" dirty="0">
                <a:latin typeface="楷体_GB2312"/>
                <a:ea typeface="楷体_GB2312"/>
                <a:cs typeface="楷体_GB2312"/>
              </a:rPr>
              <a:t>：关系名</a:t>
            </a:r>
          </a:p>
          <a:p>
            <a:pPr lvl="2"/>
            <a:r>
              <a:rPr lang="en-US" altLang="zh-CN" b="1" dirty="0">
                <a:solidFill>
                  <a:srgbClr val="FF0000"/>
                </a:solidFill>
                <a:latin typeface="楷体_GB2312"/>
                <a:ea typeface="楷体_GB2312"/>
                <a:cs typeface="楷体_GB2312"/>
              </a:rPr>
              <a:t>U</a:t>
            </a:r>
            <a:r>
              <a:rPr lang="zh-CN" altLang="en-US" b="1" dirty="0">
                <a:solidFill>
                  <a:srgbClr val="FF0000"/>
                </a:solidFill>
                <a:latin typeface="楷体_GB2312"/>
                <a:ea typeface="楷体_GB2312"/>
                <a:cs typeface="楷体_GB2312"/>
              </a:rPr>
              <a:t>：组成该关系的属性名集合</a:t>
            </a:r>
            <a:endParaRPr lang="en-US" altLang="zh-CN" b="1" dirty="0">
              <a:solidFill>
                <a:srgbClr val="FF0000"/>
              </a:solidFill>
              <a:latin typeface="楷体_GB2312"/>
              <a:ea typeface="楷体_GB2312"/>
              <a:cs typeface="楷体_GB2312"/>
            </a:endParaRPr>
          </a:p>
          <a:p>
            <a:pPr lvl="2"/>
            <a:r>
              <a:rPr lang="en-US" altLang="zh-CN" b="1" dirty="0">
                <a:latin typeface="楷体_GB2312"/>
                <a:ea typeface="楷体_GB2312"/>
                <a:cs typeface="楷体_GB2312"/>
              </a:rPr>
              <a:t>D</a:t>
            </a:r>
            <a:r>
              <a:rPr lang="zh-CN" altLang="en-US" b="1" dirty="0">
                <a:latin typeface="楷体_GB2312"/>
                <a:ea typeface="楷体_GB2312"/>
                <a:cs typeface="楷体_GB2312"/>
              </a:rPr>
              <a:t>：属性组</a:t>
            </a:r>
            <a:r>
              <a:rPr lang="en-US" altLang="zh-CN" b="1" dirty="0">
                <a:latin typeface="楷体_GB2312"/>
                <a:ea typeface="楷体_GB2312"/>
                <a:cs typeface="楷体_GB2312"/>
              </a:rPr>
              <a:t>U</a:t>
            </a:r>
            <a:r>
              <a:rPr lang="zh-CN" altLang="en-US" b="1" dirty="0">
                <a:latin typeface="楷体_GB2312"/>
                <a:ea typeface="楷体_GB2312"/>
                <a:cs typeface="楷体_GB2312"/>
              </a:rPr>
              <a:t>中属性所来自的域</a:t>
            </a:r>
            <a:endParaRPr lang="en-US" altLang="zh-CN" b="1" dirty="0">
              <a:latin typeface="楷体_GB2312"/>
              <a:ea typeface="楷体_GB2312"/>
              <a:cs typeface="楷体_GB2312"/>
            </a:endParaRPr>
          </a:p>
          <a:p>
            <a:pPr lvl="2"/>
            <a:r>
              <a:rPr lang="en-US" altLang="zh-CN" b="1" dirty="0">
                <a:latin typeface="楷体_GB2312"/>
                <a:ea typeface="楷体_GB2312"/>
                <a:cs typeface="楷体_GB2312"/>
              </a:rPr>
              <a:t>DOM</a:t>
            </a:r>
            <a:r>
              <a:rPr lang="zh-CN" altLang="en-US" b="1" dirty="0">
                <a:latin typeface="楷体_GB2312"/>
                <a:ea typeface="楷体_GB2312"/>
                <a:cs typeface="楷体_GB2312"/>
              </a:rPr>
              <a:t>：属性到域的映射</a:t>
            </a:r>
            <a:endParaRPr lang="en-US" altLang="zh-CN" b="1" dirty="0">
              <a:latin typeface="楷体_GB2312"/>
              <a:ea typeface="楷体_GB2312"/>
              <a:cs typeface="楷体_GB2312"/>
            </a:endParaRPr>
          </a:p>
          <a:p>
            <a:pPr lvl="2"/>
            <a:r>
              <a:rPr lang="en-US" altLang="zh-CN" b="1" dirty="0">
                <a:solidFill>
                  <a:srgbClr val="FF0000"/>
                </a:solidFill>
                <a:latin typeface="楷体_GB2312"/>
                <a:ea typeface="楷体_GB2312"/>
                <a:cs typeface="楷体_GB2312"/>
              </a:rPr>
              <a:t>F</a:t>
            </a:r>
            <a:r>
              <a:rPr lang="zh-CN" altLang="en-US" b="1" dirty="0">
                <a:solidFill>
                  <a:srgbClr val="FF0000"/>
                </a:solidFill>
                <a:latin typeface="楷体_GB2312"/>
                <a:ea typeface="楷体_GB2312"/>
                <a:cs typeface="楷体_GB2312"/>
              </a:rPr>
              <a:t>：属性间的数据依赖集合。它限定了组成关系的各个元组必须满足的完整性约束条件。</a:t>
            </a:r>
            <a:endParaRPr lang="en-US" altLang="zh-CN" b="1" dirty="0">
              <a:solidFill>
                <a:srgbClr val="FF0000"/>
              </a:solidFill>
              <a:latin typeface="楷体_GB2312"/>
              <a:ea typeface="楷体_GB2312"/>
              <a:cs typeface="楷体_GB231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203848" y="5157192"/>
            <a:ext cx="3006080" cy="106182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  <a:spcBef>
                <a:spcPct val="50000"/>
              </a:spcBef>
              <a:buClr>
                <a:schemeClr val="accent2"/>
              </a:buClr>
              <a:defRPr/>
            </a:pPr>
            <a:r>
              <a:rPr lang="zh-CN" altLang="en-US" sz="2000" b="1" dirty="0">
                <a:latin typeface="Arial" charset="0"/>
              </a:rPr>
              <a:t>属性间</a:t>
            </a:r>
            <a:r>
              <a:rPr lang="zh-CN" altLang="en-US" sz="2000" b="1" dirty="0" smtClean="0">
                <a:latin typeface="Arial" charset="0"/>
              </a:rPr>
              <a:t>的</a:t>
            </a:r>
            <a:r>
              <a:rPr lang="zh-CN" altLang="en-US" sz="2000" b="1" dirty="0">
                <a:latin typeface="Arial" charset="0"/>
              </a:rPr>
              <a:t>数据</a:t>
            </a:r>
            <a:r>
              <a:rPr lang="zh-CN" altLang="en-US" sz="2000" b="1" dirty="0" smtClean="0">
                <a:latin typeface="Arial" charset="0"/>
              </a:rPr>
              <a:t>依赖</a:t>
            </a:r>
            <a:r>
              <a:rPr lang="zh-CN" altLang="en-US" sz="2000" b="1" dirty="0">
                <a:latin typeface="Arial" charset="0"/>
              </a:rPr>
              <a:t>完全来自于现实世界的语义，而不是凭主观臆断的。</a:t>
            </a:r>
            <a:endParaRPr lang="en-US" altLang="zh-CN" sz="2000" b="1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6552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62" name="标题 655361"/>
          <p:cNvSpPr>
            <a:spLocks noGrp="1"/>
          </p:cNvSpPr>
          <p:nvPr>
            <p:ph type="title"/>
          </p:nvPr>
        </p:nvSpPr>
        <p:spPr>
          <a:xfrm>
            <a:off x="971600" y="692696"/>
            <a:ext cx="7800975" cy="784225"/>
          </a:xfrm>
        </p:spPr>
        <p:txBody>
          <a:bodyPr anchor="b"/>
          <a:lstStyle/>
          <a:p>
            <a:r>
              <a:rPr lang="zh-CN" altLang="en-US" dirty="0">
                <a:solidFill>
                  <a:schemeClr val="folHlink"/>
                </a:solidFill>
                <a:ea typeface="楷体_GB2312" pitchFamily="49" charset="-122"/>
              </a:rPr>
              <a:t>数据库设计方法之规范化理论</a:t>
            </a:r>
          </a:p>
        </p:txBody>
      </p:sp>
      <p:sp>
        <p:nvSpPr>
          <p:cNvPr id="655363" name="文本占位符 655362"/>
          <p:cNvSpPr>
            <a:spLocks noGrp="1"/>
          </p:cNvSpPr>
          <p:nvPr>
            <p:ph type="body" idx="1"/>
          </p:nvPr>
        </p:nvSpPr>
        <p:spPr>
          <a:xfrm>
            <a:off x="755576" y="1111745"/>
            <a:ext cx="7344816" cy="4104456"/>
          </a:xfrm>
        </p:spPr>
        <p:txBody>
          <a:bodyPr/>
          <a:lstStyle/>
          <a:p>
            <a:pPr>
              <a:lnSpc>
                <a:spcPct val="90000"/>
              </a:lnSpc>
              <a:buNone/>
            </a:pPr>
            <a:endParaRPr lang="zh-CN" altLang="en-US" sz="2800" dirty="0"/>
          </a:p>
          <a:p>
            <a:pPr>
              <a:lnSpc>
                <a:spcPct val="140000"/>
              </a:lnSpc>
              <a:buNone/>
            </a:pPr>
            <a:r>
              <a:rPr lang="zh-CN" altLang="en-US" sz="2800" dirty="0">
                <a:solidFill>
                  <a:schemeClr val="tx2"/>
                </a:solidFill>
              </a:rPr>
              <a:t>   </a:t>
            </a:r>
            <a:r>
              <a:rPr lang="zh-CN" altLang="en-US" dirty="0">
                <a:solidFill>
                  <a:schemeClr val="tx2"/>
                </a:solidFill>
              </a:rPr>
              <a:t> </a:t>
            </a:r>
            <a:r>
              <a:rPr lang="zh-CN" altLang="en-US" b="1" dirty="0"/>
              <a:t>规范化理论</a:t>
            </a:r>
            <a:r>
              <a:rPr lang="zh-CN" altLang="en-US" dirty="0"/>
              <a:t>正是</a:t>
            </a:r>
            <a:r>
              <a:rPr lang="zh-CN" altLang="en-US" dirty="0" smtClean="0"/>
              <a:t>用来分解</a:t>
            </a:r>
            <a:r>
              <a:rPr lang="zh-CN" altLang="en-US" dirty="0"/>
              <a:t>关系</a:t>
            </a:r>
            <a:r>
              <a:rPr lang="zh-CN" altLang="en-US" dirty="0" smtClean="0"/>
              <a:t>模式来</a:t>
            </a:r>
            <a:r>
              <a:rPr lang="zh-CN" altLang="en-US" sz="4000" b="1" dirty="0">
                <a:solidFill>
                  <a:srgbClr val="FF0000"/>
                </a:solidFill>
              </a:rPr>
              <a:t>消除其中不合适的数据依赖</a:t>
            </a:r>
            <a:r>
              <a:rPr lang="zh-CN" altLang="en-US" dirty="0" smtClean="0"/>
              <a:t>，使所有关系模式最终达到某种</a:t>
            </a:r>
            <a:r>
              <a:rPr lang="zh-CN" altLang="en-US" sz="4000" b="1" dirty="0" smtClean="0">
                <a:solidFill>
                  <a:srgbClr val="FF0000"/>
                </a:solidFill>
              </a:rPr>
              <a:t>范式</a:t>
            </a:r>
            <a:r>
              <a:rPr lang="zh-CN" altLang="en-US" sz="4000" b="1" dirty="0">
                <a:solidFill>
                  <a:srgbClr val="FF0000"/>
                </a:solidFill>
              </a:rPr>
              <a:t>形式</a:t>
            </a:r>
            <a:r>
              <a:rPr lang="zh-CN" altLang="en-US" dirty="0" smtClean="0"/>
              <a:t>，解决异常和数据冗余</a:t>
            </a:r>
            <a:endParaRPr lang="zh-CN" alt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blackWhite">
          <a:xfrm>
            <a:off x="1691680" y="5517232"/>
            <a:ext cx="5600997" cy="1147763"/>
          </a:xfrm>
          <a:prstGeom prst="rect">
            <a:avLst/>
          </a:prstGeom>
          <a:solidFill>
            <a:srgbClr val="FFFFCC"/>
          </a:solidFill>
          <a:ln w="25400">
            <a:solidFill>
              <a:srgbClr val="FF0000"/>
            </a:solidFill>
            <a:miter lim="800000"/>
            <a:headEnd/>
            <a:tailEnd/>
          </a:ln>
          <a:effectLst>
            <a:outerShdw dist="89803" dir="2700000" algn="ctr" rotWithShape="0">
              <a:srgbClr val="000000"/>
            </a:outerShdw>
          </a:effectLst>
        </p:spPr>
        <p:txBody>
          <a:bodyPr wrap="none" lIns="92075" tIns="46038" rIns="92075" bIns="46038" anchor="ctr"/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1">
              <a:lnSpc>
                <a:spcPct val="105000"/>
              </a:lnSpc>
              <a:spcBef>
                <a:spcPct val="50000"/>
              </a:spcBef>
              <a:buClr>
                <a:srgbClr val="0000FF"/>
              </a:buClr>
            </a:pPr>
            <a:r>
              <a:rPr lang="zh-CN" altLang="en-US" sz="2400" b="1" dirty="0">
                <a:solidFill>
                  <a:srgbClr val="FF0000"/>
                </a:solidFill>
                <a:latin typeface="仿宋_GB2312" pitchFamily="49" charset="-122"/>
                <a:ea typeface="仿宋_GB2312" pitchFamily="49" charset="-122"/>
              </a:rPr>
              <a:t>数据依赖</a:t>
            </a:r>
            <a:r>
              <a:rPr lang="zh-CN" altLang="en-US" sz="2400" b="1" dirty="0">
                <a:latin typeface="仿宋_GB2312" pitchFamily="49" charset="-122"/>
                <a:ea typeface="仿宋_GB2312" pitchFamily="49" charset="-122"/>
              </a:rPr>
              <a:t>是各属性间的关联，</a:t>
            </a:r>
            <a:r>
              <a:rPr lang="zh-CN" altLang="en-US" sz="2400" b="1" dirty="0" smtClean="0">
                <a:latin typeface="仿宋_GB2312" pitchFamily="49" charset="-122"/>
                <a:ea typeface="仿宋_GB2312" pitchFamily="49" charset="-122"/>
              </a:rPr>
              <a:t>包括</a:t>
            </a:r>
            <a:endParaRPr lang="en-US" altLang="zh-CN" sz="2400" b="1" dirty="0" smtClean="0">
              <a:latin typeface="仿宋_GB2312" pitchFamily="49" charset="-122"/>
              <a:ea typeface="仿宋_GB2312" pitchFamily="49" charset="-122"/>
            </a:endParaRPr>
          </a:p>
          <a:p>
            <a:pPr lvl="1">
              <a:lnSpc>
                <a:spcPct val="105000"/>
              </a:lnSpc>
              <a:spcBef>
                <a:spcPct val="50000"/>
              </a:spcBef>
              <a:buClr>
                <a:srgbClr val="0000FF"/>
              </a:buClr>
            </a:pPr>
            <a:r>
              <a:rPr lang="zh-CN" altLang="en-US" sz="3200" b="1" dirty="0" smtClean="0">
                <a:solidFill>
                  <a:srgbClr val="3333FF"/>
                </a:solidFill>
                <a:latin typeface="仿宋_GB2312" pitchFamily="49" charset="-122"/>
                <a:ea typeface="仿宋_GB2312" pitchFamily="49" charset="-122"/>
              </a:rPr>
              <a:t>函数依赖</a:t>
            </a:r>
            <a:r>
              <a:rPr lang="zh-CN" altLang="en-US" sz="2400" b="1" dirty="0">
                <a:solidFill>
                  <a:srgbClr val="FF0000"/>
                </a:solidFill>
                <a:latin typeface="仿宋_GB2312" pitchFamily="49" charset="-122"/>
                <a:ea typeface="仿宋_GB2312" pitchFamily="49" charset="-122"/>
              </a:rPr>
              <a:t>、</a:t>
            </a:r>
            <a:r>
              <a:rPr lang="zh-CN" altLang="en-US" sz="2400" b="1" dirty="0">
                <a:solidFill>
                  <a:srgbClr val="3333FF"/>
                </a:solidFill>
                <a:latin typeface="仿宋_GB2312" pitchFamily="49" charset="-122"/>
                <a:ea typeface="仿宋_GB2312" pitchFamily="49" charset="-122"/>
              </a:rPr>
              <a:t>多值依赖</a:t>
            </a:r>
            <a:r>
              <a:rPr lang="zh-CN" altLang="en-US" sz="2400" b="1" dirty="0">
                <a:latin typeface="仿宋_GB2312" pitchFamily="49" charset="-122"/>
                <a:ea typeface="仿宋_GB2312" pitchFamily="49" charset="-122"/>
              </a:rPr>
              <a:t>和</a:t>
            </a:r>
            <a:r>
              <a:rPr lang="zh-CN" altLang="en-US" sz="2400" b="1" dirty="0">
                <a:solidFill>
                  <a:srgbClr val="3333FF"/>
                </a:solidFill>
                <a:latin typeface="仿宋_GB2312" pitchFamily="49" charset="-122"/>
                <a:ea typeface="仿宋_GB2312" pitchFamily="49" charset="-122"/>
              </a:rPr>
              <a:t>连接依赖</a:t>
            </a:r>
            <a:endParaRPr lang="en-US" altLang="zh-CN" sz="2400" b="1" dirty="0">
              <a:solidFill>
                <a:srgbClr val="3333FF"/>
              </a:solidFill>
              <a:latin typeface="仿宋_GB2312" pitchFamily="49" charset="-122"/>
              <a:ea typeface="仿宋_GB2312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15793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灯片编号占位符 5"/>
          <p:cNvSpPr txBox="1">
            <a:spLocks noGrp="1"/>
          </p:cNvSpPr>
          <p:nvPr>
            <p:ph type="sldNum" sz="quarter" idx="4294967295"/>
          </p:nvPr>
        </p:nvSpPr>
        <p:spPr>
          <a:xfrm>
            <a:off x="7229475" y="6361113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marL="0" indent="0" algn="r" eaLnBrk="1" hangingPunct="1">
              <a:spcBef>
                <a:spcPct val="0"/>
              </a:spcBef>
              <a:spcAft>
                <a:spcPct val="0"/>
              </a:spcAft>
              <a:buClrTx/>
              <a:buNone/>
            </a:pPr>
            <a:fld id="{9A0DB2DC-4C9A-4742-B13C-FB6460FD3503}" type="slidenum">
              <a:rPr lang="en-US" altLang="zh-CN" sz="1100" dirty="0">
                <a:latin typeface="Arial" panose="020B0604020202020204" pitchFamily="34" charset="0"/>
                <a:ea typeface="宋体" panose="02010600030101010101" pitchFamily="2" charset="-122"/>
              </a:rPr>
              <a:t>16</a:t>
            </a:fld>
            <a:endParaRPr lang="en-US" altLang="zh-CN" sz="11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" name="页脚占位符 2"/>
          <p:cNvSpPr txBox="1">
            <a:spLocks noGrp="1"/>
          </p:cNvSpPr>
          <p:nvPr>
            <p:ph type="ftr" sz="quarter" idx="4294967295"/>
          </p:nvPr>
        </p:nvSpPr>
        <p:spPr>
          <a:xfrm>
            <a:off x="609600" y="6356350"/>
            <a:ext cx="2895600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1000" b="0" i="0" u="none" strike="noStrike" kern="1200" cap="all" spc="6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标题 627713"/>
          <p:cNvSpPr>
            <a:spLocks noGrp="1"/>
          </p:cNvSpPr>
          <p:nvPr>
            <p:ph type="title"/>
          </p:nvPr>
        </p:nvSpPr>
        <p:spPr>
          <a:xfrm>
            <a:off x="1150938" y="214313"/>
            <a:ext cx="7793037" cy="1462087"/>
          </a:xfrm>
        </p:spPr>
        <p:txBody>
          <a:bodyPr anchor="b"/>
          <a:lstStyle/>
          <a:p>
            <a:r>
              <a:rPr lang="zh-CN" altLang="en-US" dirty="0"/>
              <a:t> </a:t>
            </a:r>
            <a:r>
              <a:rPr lang="zh-CN" altLang="en-US" dirty="0" smtClean="0">
                <a:solidFill>
                  <a:schemeClr val="folHlink"/>
                </a:solidFill>
                <a:ea typeface="楷体_GB2312" pitchFamily="49" charset="-122"/>
              </a:rPr>
              <a:t>函数依赖（</a:t>
            </a:r>
            <a:r>
              <a:rPr lang="en-US" altLang="zh-CN" dirty="0" smtClean="0">
                <a:solidFill>
                  <a:schemeClr val="folHlink"/>
                </a:solidFill>
                <a:ea typeface="楷体_GB2312" pitchFamily="49" charset="-122"/>
              </a:rPr>
              <a:t>FD</a:t>
            </a:r>
            <a:r>
              <a:rPr lang="zh-CN" altLang="en-US" dirty="0" smtClean="0">
                <a:solidFill>
                  <a:schemeClr val="folHlink"/>
                </a:solidFill>
                <a:ea typeface="楷体_GB2312" pitchFamily="49" charset="-122"/>
              </a:rPr>
              <a:t>）定义</a:t>
            </a:r>
            <a:endParaRPr lang="en-US" altLang="zh-CN" dirty="0">
              <a:solidFill>
                <a:schemeClr val="folHlink"/>
              </a:solidFill>
              <a:ea typeface="楷体_GB2312" pitchFamily="49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43" y="332656"/>
            <a:ext cx="9144000" cy="427289"/>
          </a:xfrm>
          <a:prstGeom prst="rect">
            <a:avLst/>
          </a:prstGeom>
        </p:spPr>
      </p:pic>
      <p:sp>
        <p:nvSpPr>
          <p:cNvPr id="12" name="Rectangle 4"/>
          <p:cNvSpPr>
            <a:spLocks noChangeArrowheads="1"/>
          </p:cNvSpPr>
          <p:nvPr/>
        </p:nvSpPr>
        <p:spPr bwMode="auto">
          <a:xfrm>
            <a:off x="0" y="1904555"/>
            <a:ext cx="8943975" cy="29731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Char char="²"/>
              <a:defRPr/>
            </a:pPr>
            <a:r>
              <a:rPr lang="en-US" altLang="zh-CN" sz="2400" b="1" dirty="0">
                <a:latin typeface="Arial" charset="0"/>
              </a:rPr>
              <a:t> </a:t>
            </a:r>
            <a:r>
              <a:rPr lang="zh-CN" altLang="en-US" sz="2400" b="1" dirty="0">
                <a:latin typeface="Arial" charset="0"/>
              </a:rPr>
              <a:t>定义１： </a:t>
            </a:r>
            <a:r>
              <a:rPr lang="zh-CN" altLang="en-US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设</a:t>
            </a:r>
            <a:r>
              <a:rPr lang="en-US" altLang="zh-CN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R(U)</a:t>
            </a:r>
            <a:r>
              <a:rPr lang="zh-CN" altLang="en-US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是属性集</a:t>
            </a:r>
            <a:r>
              <a:rPr lang="en-US" altLang="zh-CN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U</a:t>
            </a:r>
            <a:r>
              <a:rPr lang="zh-CN" altLang="en-US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上的关系模式。</a:t>
            </a:r>
            <a:r>
              <a:rPr lang="en-US" altLang="zh-CN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X</a:t>
            </a:r>
            <a:r>
              <a:rPr lang="zh-CN" altLang="en-US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，</a:t>
            </a:r>
            <a:r>
              <a:rPr lang="en-US" altLang="zh-CN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Y</a:t>
            </a:r>
            <a:r>
              <a:rPr lang="zh-CN" altLang="en-US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是</a:t>
            </a:r>
            <a:r>
              <a:rPr lang="en-US" altLang="zh-CN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U</a:t>
            </a:r>
            <a:r>
              <a:rPr lang="zh-CN" altLang="en-US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的子集。</a:t>
            </a:r>
            <a:r>
              <a:rPr lang="zh-CN" altLang="en-US" sz="24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对于</a:t>
            </a:r>
            <a:r>
              <a:rPr lang="en-US" altLang="zh-CN" sz="24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R(U)</a:t>
            </a:r>
            <a:r>
              <a:rPr lang="zh-CN" altLang="en-US" sz="24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的任意一个关系</a:t>
            </a:r>
            <a:r>
              <a:rPr lang="en-US" altLang="zh-CN" sz="24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r,X</a:t>
            </a:r>
            <a:r>
              <a:rPr lang="zh-CN" altLang="en-US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的每一个具体值，</a:t>
            </a:r>
            <a:r>
              <a:rPr lang="en-US" altLang="zh-CN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Y</a:t>
            </a:r>
            <a:r>
              <a:rPr lang="zh-CN" altLang="en-US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都有唯一的值与之对应</a:t>
            </a:r>
            <a:r>
              <a:rPr lang="zh-CN" altLang="en-US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，则称</a:t>
            </a:r>
            <a:r>
              <a:rPr lang="zh-CN" altLang="en-US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/>
                <a:ea typeface="楷体_GB2312" pitchFamily="49" charset="-122"/>
              </a:rPr>
              <a:t>“</a:t>
            </a:r>
            <a:r>
              <a:rPr lang="en-US" altLang="zh-CN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X</a:t>
            </a:r>
            <a:r>
              <a:rPr lang="zh-CN" altLang="en-US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函数决定</a:t>
            </a:r>
            <a:r>
              <a:rPr lang="en-US" altLang="zh-CN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Y</a:t>
            </a:r>
            <a:r>
              <a:rPr lang="en-US" altLang="zh-CN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/>
                <a:ea typeface="楷体_GB2312" pitchFamily="49" charset="-122"/>
              </a:rPr>
              <a:t>”</a:t>
            </a:r>
            <a:r>
              <a:rPr lang="zh-CN" altLang="en-US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或</a:t>
            </a:r>
            <a:r>
              <a:rPr lang="zh-CN" altLang="en-US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/>
                <a:ea typeface="楷体_GB2312" pitchFamily="49" charset="-122"/>
              </a:rPr>
              <a:t>“</a:t>
            </a:r>
            <a:r>
              <a:rPr lang="en-US" altLang="zh-CN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Y</a:t>
            </a:r>
            <a:r>
              <a:rPr lang="zh-CN" altLang="en-US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函数依赖于</a:t>
            </a:r>
            <a:r>
              <a:rPr lang="en-US" altLang="zh-CN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X</a:t>
            </a:r>
            <a:r>
              <a:rPr lang="en-US" altLang="zh-CN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/>
                <a:ea typeface="楷体_GB2312" pitchFamily="49" charset="-122"/>
              </a:rPr>
              <a:t>”</a:t>
            </a:r>
            <a:r>
              <a:rPr lang="zh-CN" altLang="en-US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，记作</a:t>
            </a:r>
            <a:r>
              <a:rPr lang="en-US" altLang="zh-CN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X</a:t>
            </a:r>
            <a:r>
              <a:rPr lang="en-US" altLang="zh-CN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  <a:sym typeface="Symbol" pitchFamily="18" charset="2"/>
              </a:rPr>
              <a:t></a:t>
            </a:r>
            <a:r>
              <a:rPr lang="en-US" altLang="zh-CN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Y</a:t>
            </a:r>
            <a:r>
              <a:rPr lang="zh-CN" altLang="en-US" sz="24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。</a:t>
            </a:r>
            <a:endParaRPr lang="en-US" altLang="zh-CN" sz="2400" b="1" dirty="0" smtClean="0">
              <a:effectLst>
                <a:outerShdw blurRad="38100" dist="38100" dir="2700000" algn="tl">
                  <a:srgbClr val="C0C0C0"/>
                </a:outerShdw>
              </a:effectLst>
              <a:latin typeface="楷体_GB2312" pitchFamily="49" charset="-122"/>
              <a:ea typeface="楷体_GB2312" pitchFamily="49" charset="-122"/>
            </a:endParaRPr>
          </a:p>
          <a:p>
            <a:pPr>
              <a:lnSpc>
                <a:spcPct val="105000"/>
              </a:lnSpc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Char char="²"/>
              <a:defRPr/>
            </a:pPr>
            <a:r>
              <a:rPr lang="en-US" altLang="zh-CN" sz="24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X</a:t>
            </a:r>
            <a:r>
              <a:rPr lang="zh-CN" altLang="en-US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为决定因子，</a:t>
            </a:r>
            <a:r>
              <a:rPr lang="en-US" altLang="zh-CN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Y</a:t>
            </a:r>
            <a:r>
              <a:rPr lang="zh-CN" altLang="en-US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是依赖因子。</a:t>
            </a:r>
            <a:r>
              <a:rPr lang="en-US" altLang="zh-CN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X</a:t>
            </a:r>
            <a:r>
              <a:rPr lang="en-US" altLang="zh-CN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  <a:sym typeface="Symbol" pitchFamily="18" charset="2"/>
              </a:rPr>
              <a:t></a:t>
            </a:r>
            <a:r>
              <a:rPr lang="en-US" altLang="zh-CN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Y</a:t>
            </a:r>
            <a:r>
              <a:rPr lang="zh-CN" altLang="en-US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为模式</a:t>
            </a:r>
            <a:r>
              <a:rPr lang="en-US" altLang="zh-CN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R(U)</a:t>
            </a:r>
            <a:r>
              <a:rPr lang="zh-CN" altLang="en-US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的一个函数依赖</a:t>
            </a:r>
            <a:r>
              <a:rPr lang="zh-CN" altLang="en-US" sz="24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。</a:t>
            </a:r>
            <a:endParaRPr lang="en-US" altLang="zh-CN" sz="2400" b="1" dirty="0" smtClean="0">
              <a:effectLst>
                <a:outerShdw blurRad="38100" dist="38100" dir="2700000" algn="tl">
                  <a:srgbClr val="C0C0C0"/>
                </a:outerShdw>
              </a:effectLst>
              <a:latin typeface="楷体_GB2312" pitchFamily="49" charset="-122"/>
              <a:ea typeface="楷体_GB2312" pitchFamily="49" charset="-122"/>
            </a:endParaRPr>
          </a:p>
          <a:p>
            <a:pPr>
              <a:lnSpc>
                <a:spcPct val="105000"/>
              </a:lnSpc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Char char="²"/>
              <a:defRPr/>
            </a:pPr>
            <a:r>
              <a:rPr lang="zh-CN" altLang="en-US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若</a:t>
            </a:r>
            <a:r>
              <a:rPr lang="en-US" altLang="zh-CN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Y</a:t>
            </a:r>
            <a:r>
              <a:rPr lang="zh-CN" altLang="en-US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不函数依赖于</a:t>
            </a:r>
            <a:r>
              <a:rPr lang="en-US" altLang="zh-CN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X, </a:t>
            </a:r>
            <a:r>
              <a:rPr lang="zh-CN" altLang="en-US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则记为 </a:t>
            </a:r>
            <a:endParaRPr lang="en-US" altLang="zh-CN" sz="2400" b="1" dirty="0">
              <a:effectLst>
                <a:outerShdw blurRad="38100" dist="38100" dir="2700000" algn="tl">
                  <a:srgbClr val="C0C0C0"/>
                </a:outerShdw>
              </a:effectLst>
              <a:latin typeface="楷体_GB2312" pitchFamily="49" charset="-122"/>
              <a:ea typeface="楷体_GB2312" pitchFamily="49" charset="-122"/>
            </a:endParaRPr>
          </a:p>
          <a:p>
            <a:pPr>
              <a:lnSpc>
                <a:spcPct val="105000"/>
              </a:lnSpc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zh-CN" altLang="en-US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    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7890" y="4310555"/>
            <a:ext cx="4070559" cy="1911448"/>
          </a:xfrm>
          <a:prstGeom prst="rect">
            <a:avLst/>
          </a:prstGeom>
        </p:spPr>
      </p:pic>
      <p:grpSp>
        <p:nvGrpSpPr>
          <p:cNvPr id="13" name="Group 8"/>
          <p:cNvGrpSpPr>
            <a:grpSpLocks/>
          </p:cNvGrpSpPr>
          <p:nvPr/>
        </p:nvGrpSpPr>
        <p:grpSpPr bwMode="auto">
          <a:xfrm>
            <a:off x="4044156" y="3739278"/>
            <a:ext cx="1003300" cy="457200"/>
            <a:chOff x="2914" y="3626"/>
            <a:chExt cx="632" cy="288"/>
          </a:xfrm>
        </p:grpSpPr>
        <p:sp>
          <p:nvSpPr>
            <p:cNvPr id="14" name="Rectangle 5"/>
            <p:cNvSpPr>
              <a:spLocks noChangeArrowheads="1"/>
            </p:cNvSpPr>
            <p:nvPr/>
          </p:nvSpPr>
          <p:spPr bwMode="auto">
            <a:xfrm>
              <a:off x="2914" y="3626"/>
              <a:ext cx="63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kumimoji="1" lang="en-US" altLang="zh-CN" sz="2400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华文行楷" panose="02010800040101010101" pitchFamily="2" charset="-122"/>
                </a:rPr>
                <a:t>X</a:t>
              </a:r>
              <a:r>
                <a:rPr kumimoji="1" lang="en-US" altLang="zh-CN" sz="2400" b="1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华文行楷" panose="02010800040101010101" pitchFamily="2" charset="-122"/>
                  <a:sym typeface="Symbol" panose="05050102010706020507" pitchFamily="18" charset="2"/>
                </a:rPr>
                <a:t> </a:t>
              </a:r>
              <a:r>
                <a:rPr kumimoji="1" lang="en-US" altLang="zh-CN" sz="2400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华文行楷" panose="02010800040101010101" pitchFamily="2" charset="-122"/>
                  <a:sym typeface="Symbol" panose="05050102010706020507" pitchFamily="18" charset="2"/>
                </a:rPr>
                <a:t>Y</a:t>
              </a:r>
              <a:endParaRPr kumimoji="1"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华文行楷" panose="02010800040101010101" pitchFamily="2" charset="-122"/>
                <a:sym typeface="Symbol" panose="05050102010706020507" pitchFamily="18" charset="2"/>
              </a:endParaRPr>
            </a:p>
          </p:txBody>
        </p:sp>
        <p:sp>
          <p:nvSpPr>
            <p:cNvPr id="15" name="Line 6"/>
            <p:cNvSpPr>
              <a:spLocks noChangeShapeType="1"/>
            </p:cNvSpPr>
            <p:nvPr/>
          </p:nvSpPr>
          <p:spPr bwMode="auto">
            <a:xfrm>
              <a:off x="3154" y="3716"/>
              <a:ext cx="75" cy="13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521411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2060848"/>
            <a:ext cx="6863390" cy="259228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5037584"/>
            <a:ext cx="8192547" cy="84580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520" y="6165304"/>
            <a:ext cx="7792827" cy="692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93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219" name="文本占位符 649218"/>
          <p:cNvSpPr>
            <a:spLocks noGrp="1"/>
          </p:cNvSpPr>
          <p:nvPr>
            <p:ph type="body" idx="1"/>
          </p:nvPr>
        </p:nvSpPr>
        <p:spPr>
          <a:xfrm>
            <a:off x="32266" y="1982866"/>
            <a:ext cx="9220253" cy="4694555"/>
          </a:xfrm>
        </p:spPr>
        <p:txBody>
          <a:bodyPr/>
          <a:lstStyle/>
          <a:p>
            <a:r>
              <a:rPr lang="en-US" altLang="zh-CN" sz="2600" dirty="0">
                <a:solidFill>
                  <a:srgbClr val="000099"/>
                </a:solidFill>
              </a:rPr>
              <a:t>Movies(</a:t>
            </a:r>
            <a:r>
              <a:rPr lang="en-US" altLang="zh-CN" sz="2600" dirty="0" err="1">
                <a:solidFill>
                  <a:srgbClr val="000099"/>
                </a:solidFill>
              </a:rPr>
              <a:t>title,year,length,movietype,starname,studioname</a:t>
            </a:r>
            <a:r>
              <a:rPr lang="en-US" altLang="zh-CN" sz="2600" dirty="0">
                <a:solidFill>
                  <a:srgbClr val="000099"/>
                </a:solidFill>
              </a:rPr>
              <a:t>)</a:t>
            </a:r>
          </a:p>
          <a:p>
            <a:r>
              <a:rPr lang="en-US" altLang="zh-CN" sz="2600" dirty="0" smtClean="0">
                <a:solidFill>
                  <a:srgbClr val="000099"/>
                </a:solidFill>
              </a:rPr>
              <a:t>Movies</a:t>
            </a:r>
            <a:r>
              <a:rPr lang="zh-CN" altLang="en-US" sz="2600" dirty="0" smtClean="0">
                <a:solidFill>
                  <a:srgbClr val="000099"/>
                </a:solidFill>
              </a:rPr>
              <a:t>存在以下函数依赖：</a:t>
            </a:r>
            <a:endParaRPr lang="zh-CN" altLang="en-US" sz="2600" dirty="0">
              <a:solidFill>
                <a:srgbClr val="000099"/>
              </a:solidFill>
            </a:endParaRPr>
          </a:p>
          <a:p>
            <a:pPr lvl="1"/>
            <a:r>
              <a:rPr lang="en-US" altLang="zh-CN" dirty="0" err="1" smtClean="0">
                <a:solidFill>
                  <a:srgbClr val="000099"/>
                </a:solidFill>
                <a:ea typeface="宋体" panose="02010600030101010101" pitchFamily="2" charset="-122"/>
                <a:sym typeface="+mn-ea"/>
              </a:rPr>
              <a:t>Title,year</a:t>
            </a:r>
            <a:r>
              <a:rPr lang="en-US" altLang="zh-CN" dirty="0" smtClean="0">
                <a:solidFill>
                  <a:srgbClr val="000099"/>
                </a:solidFill>
                <a:ea typeface="宋体" panose="02010600030101010101" pitchFamily="2" charset="-122"/>
                <a:sym typeface="+mn-ea"/>
              </a:rPr>
              <a:t>-&gt;length</a:t>
            </a:r>
          </a:p>
          <a:p>
            <a:pPr lvl="1"/>
            <a:r>
              <a:rPr lang="en-US" altLang="zh-CN" dirty="0" err="1">
                <a:solidFill>
                  <a:srgbClr val="000099"/>
                </a:solidFill>
                <a:ea typeface="宋体" panose="02010600030101010101" pitchFamily="2" charset="-122"/>
                <a:sym typeface="+mn-ea"/>
              </a:rPr>
              <a:t>Title,year</a:t>
            </a:r>
            <a:r>
              <a:rPr lang="en-US" altLang="zh-CN" dirty="0">
                <a:solidFill>
                  <a:srgbClr val="000099"/>
                </a:solidFill>
                <a:ea typeface="宋体" panose="02010600030101010101" pitchFamily="2" charset="-122"/>
                <a:sym typeface="+mn-ea"/>
              </a:rPr>
              <a:t>-</a:t>
            </a:r>
            <a:r>
              <a:rPr lang="en-US" altLang="zh-CN" dirty="0" smtClean="0">
                <a:solidFill>
                  <a:srgbClr val="000099"/>
                </a:solidFill>
                <a:ea typeface="宋体" panose="02010600030101010101" pitchFamily="2" charset="-122"/>
                <a:sym typeface="+mn-ea"/>
              </a:rPr>
              <a:t>&gt;</a:t>
            </a:r>
            <a:r>
              <a:rPr lang="en-US" altLang="zh-CN" dirty="0" err="1" smtClean="0">
                <a:solidFill>
                  <a:srgbClr val="000099"/>
                </a:solidFill>
                <a:ea typeface="宋体" panose="02010600030101010101" pitchFamily="2" charset="-122"/>
                <a:sym typeface="+mn-ea"/>
              </a:rPr>
              <a:t>movietype</a:t>
            </a:r>
            <a:endParaRPr lang="en-US" altLang="zh-CN" dirty="0" smtClean="0">
              <a:solidFill>
                <a:srgbClr val="000099"/>
              </a:solidFill>
              <a:ea typeface="宋体" panose="02010600030101010101" pitchFamily="2" charset="-122"/>
              <a:sym typeface="+mn-ea"/>
            </a:endParaRPr>
          </a:p>
          <a:p>
            <a:pPr lvl="1"/>
            <a:r>
              <a:rPr lang="en-US" altLang="zh-CN" dirty="0" err="1">
                <a:solidFill>
                  <a:srgbClr val="000099"/>
                </a:solidFill>
                <a:ea typeface="宋体" panose="02010600030101010101" pitchFamily="2" charset="-122"/>
                <a:sym typeface="+mn-ea"/>
              </a:rPr>
              <a:t>Title,year</a:t>
            </a:r>
            <a:r>
              <a:rPr lang="en-US" altLang="zh-CN" dirty="0">
                <a:solidFill>
                  <a:srgbClr val="000099"/>
                </a:solidFill>
                <a:ea typeface="宋体" panose="02010600030101010101" pitchFamily="2" charset="-122"/>
                <a:sym typeface="+mn-ea"/>
              </a:rPr>
              <a:t>-</a:t>
            </a:r>
            <a:r>
              <a:rPr lang="en-US" altLang="zh-CN" dirty="0" smtClean="0">
                <a:solidFill>
                  <a:srgbClr val="000099"/>
                </a:solidFill>
                <a:ea typeface="宋体" panose="02010600030101010101" pitchFamily="2" charset="-122"/>
                <a:sym typeface="+mn-ea"/>
              </a:rPr>
              <a:t>&gt;</a:t>
            </a:r>
            <a:r>
              <a:rPr lang="en-US" altLang="zh-CN" dirty="0" err="1" smtClean="0">
                <a:solidFill>
                  <a:srgbClr val="000099"/>
                </a:solidFill>
                <a:ea typeface="宋体" panose="02010600030101010101" pitchFamily="2" charset="-122"/>
                <a:sym typeface="+mn-ea"/>
              </a:rPr>
              <a:t>studioname</a:t>
            </a:r>
            <a:endParaRPr lang="zh-CN" altLang="en-US" sz="2000" dirty="0">
              <a:solidFill>
                <a:schemeClr val="tx1"/>
              </a:solidFill>
            </a:endParaRPr>
          </a:p>
          <a:p>
            <a:pPr marL="457200" lvl="1" indent="0">
              <a:buNone/>
            </a:pPr>
            <a:endParaRPr lang="en-US" altLang="zh-CN" sz="2400" dirty="0">
              <a:solidFill>
                <a:srgbClr val="660033"/>
              </a:solidFill>
            </a:endParaRPr>
          </a:p>
          <a:p>
            <a:pPr marL="952500" indent="-952500">
              <a:lnSpc>
                <a:spcPct val="130000"/>
              </a:lnSpc>
              <a:spcBef>
                <a:spcPct val="0"/>
              </a:spcBef>
              <a:spcAft>
                <a:spcPct val="30000"/>
              </a:spcAft>
              <a:buNone/>
            </a:pPr>
            <a:endParaRPr lang="zh-CN" altLang="en-US" sz="2800" i="1" dirty="0">
              <a:solidFill>
                <a:srgbClr val="000099"/>
              </a:solidFill>
            </a:endParaRPr>
          </a:p>
        </p:txBody>
      </p:sp>
      <p:sp>
        <p:nvSpPr>
          <p:cNvPr id="649218" name="标题 649217"/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zh-CN" altLang="en-US" dirty="0">
                <a:solidFill>
                  <a:schemeClr val="folHlink"/>
                </a:solidFill>
                <a:ea typeface="楷体_GB2312" pitchFamily="49" charset="-122"/>
              </a:rPr>
              <a:t>示例</a:t>
            </a:r>
            <a:endParaRPr lang="en-US" altLang="zh-CN" dirty="0">
              <a:solidFill>
                <a:schemeClr val="folHlink"/>
              </a:solidFill>
              <a:ea typeface="楷体_GB2312" pitchFamily="49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340860" y="3376295"/>
            <a:ext cx="48031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zh-CN" altLang="en-US" sz="2000" b="1" dirty="0" smtClean="0">
                <a:solidFill>
                  <a:srgbClr val="000099"/>
                </a:solidFill>
                <a:sym typeface="+mn-ea"/>
              </a:rPr>
              <a:t>但是函数依赖</a:t>
            </a:r>
            <a:endParaRPr lang="en-US" altLang="zh-CN" sz="2000" b="1" dirty="0" smtClean="0">
              <a:solidFill>
                <a:srgbClr val="000099"/>
              </a:solidFill>
              <a:sym typeface="+mn-ea"/>
            </a:endParaRPr>
          </a:p>
          <a:p>
            <a:pPr marL="0" lvl="1"/>
            <a:r>
              <a:rPr lang="en-US" altLang="zh-CN" sz="2000" b="1" dirty="0" err="1" smtClean="0">
                <a:solidFill>
                  <a:srgbClr val="000099"/>
                </a:solidFill>
                <a:sym typeface="+mn-ea"/>
              </a:rPr>
              <a:t>Title,year</a:t>
            </a:r>
            <a:r>
              <a:rPr lang="en-US" altLang="zh-CN" sz="2000" b="1" dirty="0" smtClean="0">
                <a:solidFill>
                  <a:srgbClr val="000099"/>
                </a:solidFill>
                <a:sym typeface="+mn-ea"/>
              </a:rPr>
              <a:t>-&gt;</a:t>
            </a:r>
            <a:r>
              <a:rPr lang="en-US" altLang="zh-CN" sz="2000" b="1" dirty="0" err="1" smtClean="0">
                <a:solidFill>
                  <a:srgbClr val="000099"/>
                </a:solidFill>
                <a:sym typeface="+mn-ea"/>
              </a:rPr>
              <a:t>starname</a:t>
            </a:r>
            <a:r>
              <a:rPr lang="zh-CN" altLang="en-US" sz="2000" b="1" dirty="0" smtClean="0">
                <a:solidFill>
                  <a:srgbClr val="000099"/>
                </a:solidFill>
                <a:sym typeface="+mn-ea"/>
              </a:rPr>
              <a:t>不成立</a:t>
            </a:r>
            <a:endParaRPr lang="zh-CN" altLang="en-US" sz="2400" b="1" dirty="0"/>
          </a:p>
          <a:p>
            <a:r>
              <a:rPr lang="en-US" altLang="zh-CN" sz="2000" b="1" dirty="0" err="1" smtClean="0">
                <a:solidFill>
                  <a:srgbClr val="FF0000"/>
                </a:solidFill>
                <a:sym typeface="+mn-ea"/>
              </a:rPr>
              <a:t>Title,year,starname</a:t>
            </a:r>
            <a:r>
              <a:rPr lang="en-US" altLang="zh-CN" sz="2000" b="1" dirty="0" smtClean="0">
                <a:solidFill>
                  <a:srgbClr val="FF0000"/>
                </a:solidFill>
                <a:sym typeface="+mn-ea"/>
              </a:rPr>
              <a:t>-&gt;</a:t>
            </a:r>
            <a:r>
              <a:rPr lang="en-US" altLang="zh-CN" sz="2000" b="1" dirty="0" err="1" smtClean="0">
                <a:solidFill>
                  <a:srgbClr val="FF0000"/>
                </a:solidFill>
                <a:sym typeface="+mn-ea"/>
              </a:rPr>
              <a:t>starname</a:t>
            </a:r>
            <a:r>
              <a:rPr lang="zh-CN" altLang="en-US" sz="2000" b="1" dirty="0" smtClean="0">
                <a:solidFill>
                  <a:srgbClr val="FF0000"/>
                </a:solidFill>
                <a:sym typeface="+mn-ea"/>
              </a:rPr>
              <a:t>成立</a:t>
            </a:r>
            <a:endParaRPr lang="zh-CN" altLang="en-US" sz="2000" b="1" dirty="0">
              <a:solidFill>
                <a:srgbClr val="FF0000"/>
              </a:solidFill>
            </a:endParaRPr>
          </a:p>
        </p:txBody>
      </p:sp>
      <p:pic>
        <p:nvPicPr>
          <p:cNvPr id="2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4581128"/>
            <a:ext cx="3847571" cy="1195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56261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49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49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2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492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2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492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灯片编号占位符 5"/>
          <p:cNvSpPr txBox="1">
            <a:spLocks noGrp="1"/>
          </p:cNvSpPr>
          <p:nvPr>
            <p:ph type="sldNum" sz="quarter" idx="4294967295"/>
          </p:nvPr>
        </p:nvSpPr>
        <p:spPr>
          <a:xfrm>
            <a:off x="7229475" y="6361113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marL="0" indent="0" algn="r" eaLnBrk="1" hangingPunct="1">
              <a:spcBef>
                <a:spcPct val="0"/>
              </a:spcBef>
              <a:spcAft>
                <a:spcPct val="0"/>
              </a:spcAft>
              <a:buClrTx/>
              <a:buNone/>
            </a:pPr>
            <a:fld id="{9A0DB2DC-4C9A-4742-B13C-FB6460FD3503}" type="slidenum">
              <a:rPr lang="en-US" altLang="zh-CN" sz="1100" dirty="0">
                <a:latin typeface="Arial" panose="020B0604020202020204" pitchFamily="34" charset="0"/>
                <a:ea typeface="宋体" panose="02010600030101010101" pitchFamily="2" charset="-122"/>
              </a:rPr>
              <a:t>19</a:t>
            </a:fld>
            <a:endParaRPr lang="en-US" altLang="zh-CN" sz="11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" name="页脚占位符 2"/>
          <p:cNvSpPr txBox="1">
            <a:spLocks noGrp="1"/>
          </p:cNvSpPr>
          <p:nvPr>
            <p:ph type="ftr" sz="quarter" idx="4294967295"/>
          </p:nvPr>
        </p:nvSpPr>
        <p:spPr>
          <a:xfrm>
            <a:off x="609600" y="6356350"/>
            <a:ext cx="2895600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1000" b="0" i="0" u="none" strike="noStrike" kern="1200" cap="all" spc="6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标题 627713"/>
          <p:cNvSpPr>
            <a:spLocks noGrp="1"/>
          </p:cNvSpPr>
          <p:nvPr>
            <p:ph type="title"/>
          </p:nvPr>
        </p:nvSpPr>
        <p:spPr>
          <a:xfrm>
            <a:off x="1150938" y="214313"/>
            <a:ext cx="7793037" cy="1462087"/>
          </a:xfrm>
        </p:spPr>
        <p:txBody>
          <a:bodyPr anchor="b"/>
          <a:lstStyle/>
          <a:p>
            <a:r>
              <a:rPr lang="zh-CN" altLang="en-US" dirty="0"/>
              <a:t> </a:t>
            </a:r>
            <a:r>
              <a:rPr lang="zh-CN" altLang="en-US" dirty="0">
                <a:solidFill>
                  <a:schemeClr val="folHlink"/>
                </a:solidFill>
                <a:ea typeface="楷体_GB2312" pitchFamily="49" charset="-122"/>
              </a:rPr>
              <a:t>平凡</a:t>
            </a:r>
            <a:r>
              <a:rPr lang="zh-CN" altLang="en-US" dirty="0" smtClean="0">
                <a:solidFill>
                  <a:schemeClr val="folHlink"/>
                </a:solidFill>
                <a:ea typeface="楷体_GB2312" pitchFamily="49" charset="-122"/>
              </a:rPr>
              <a:t>函数依赖（</a:t>
            </a:r>
            <a:r>
              <a:rPr lang="en-US" altLang="zh-CN" dirty="0" smtClean="0">
                <a:solidFill>
                  <a:schemeClr val="folHlink"/>
                </a:solidFill>
                <a:ea typeface="楷体_GB2312" pitchFamily="49" charset="-122"/>
              </a:rPr>
              <a:t>FD</a:t>
            </a:r>
            <a:r>
              <a:rPr lang="zh-CN" altLang="en-US" dirty="0" smtClean="0">
                <a:solidFill>
                  <a:schemeClr val="folHlink"/>
                </a:solidFill>
                <a:ea typeface="楷体_GB2312" pitchFamily="49" charset="-122"/>
              </a:rPr>
              <a:t>）定义</a:t>
            </a:r>
            <a:endParaRPr lang="en-US" altLang="zh-CN" dirty="0">
              <a:solidFill>
                <a:schemeClr val="folHlink"/>
              </a:solidFill>
              <a:ea typeface="楷体_GB2312" pitchFamily="49" charset="-122"/>
            </a:endParaRPr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683568" y="2172934"/>
            <a:ext cx="7344816" cy="94179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/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  <a:spcBef>
                <a:spcPct val="20000"/>
              </a:spcBef>
              <a:buClr>
                <a:srgbClr val="FF0000"/>
              </a:buClr>
              <a:buFont typeface="Wingdings" pitchFamily="2" charset="2"/>
              <a:buChar char="F"/>
              <a:defRPr/>
            </a:pPr>
            <a:r>
              <a:rPr lang="zh-CN" altLang="en-US" sz="24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 </a:t>
            </a:r>
            <a:r>
              <a:rPr lang="zh-CN" altLang="zh-CN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若</a:t>
            </a:r>
            <a:r>
              <a:rPr lang="en-US" altLang="zh-CN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X</a:t>
            </a:r>
            <a:r>
              <a:rPr lang="en-US" altLang="zh-CN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  <a:sym typeface="Symbol" pitchFamily="18" charset="2"/>
              </a:rPr>
              <a:t></a:t>
            </a:r>
            <a:r>
              <a:rPr lang="en-US" altLang="zh-CN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Y</a:t>
            </a:r>
            <a:r>
              <a:rPr lang="zh-CN" altLang="en-US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，</a:t>
            </a:r>
            <a:r>
              <a:rPr lang="zh-CN" altLang="zh-CN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但</a:t>
            </a:r>
            <a:r>
              <a:rPr lang="en-US" altLang="zh-CN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Y</a:t>
            </a:r>
            <a:r>
              <a:rPr lang="en-US" altLang="zh-CN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  <a:sym typeface="Symbol" pitchFamily="18" charset="2"/>
              </a:rPr>
              <a:t></a:t>
            </a:r>
            <a:r>
              <a:rPr lang="en-US" altLang="zh-CN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X</a:t>
            </a:r>
            <a:r>
              <a:rPr lang="zh-CN" altLang="zh-CN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则称</a:t>
            </a:r>
            <a:r>
              <a:rPr lang="en-US" altLang="zh-CN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X</a:t>
            </a:r>
            <a:r>
              <a:rPr lang="en-US" altLang="zh-CN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  <a:sym typeface="Symbol" pitchFamily="18" charset="2"/>
              </a:rPr>
              <a:t></a:t>
            </a:r>
            <a:r>
              <a:rPr lang="en-US" altLang="zh-CN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Y</a:t>
            </a:r>
            <a:r>
              <a:rPr lang="zh-CN" altLang="zh-CN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是非平凡的函数依赖。</a:t>
            </a:r>
          </a:p>
          <a:p>
            <a:pPr>
              <a:lnSpc>
                <a:spcPct val="105000"/>
              </a:lnSpc>
              <a:spcBef>
                <a:spcPct val="20000"/>
              </a:spcBef>
              <a:buClr>
                <a:srgbClr val="FF0000"/>
              </a:buClr>
              <a:buFont typeface="Wingdings" pitchFamily="2" charset="2"/>
              <a:buChar char="F"/>
              <a:defRPr/>
            </a:pPr>
            <a:r>
              <a:rPr lang="zh-CN" altLang="en-US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 </a:t>
            </a:r>
            <a:r>
              <a:rPr lang="zh-CN" altLang="zh-CN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若</a:t>
            </a:r>
            <a:r>
              <a:rPr lang="en-US" altLang="zh-CN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X</a:t>
            </a:r>
            <a:r>
              <a:rPr lang="en-US" altLang="zh-CN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  <a:sym typeface="Symbol" pitchFamily="18" charset="2"/>
              </a:rPr>
              <a:t></a:t>
            </a:r>
            <a:r>
              <a:rPr lang="en-US" altLang="zh-CN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Y</a:t>
            </a:r>
            <a:r>
              <a:rPr lang="zh-CN" altLang="en-US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，</a:t>
            </a:r>
            <a:r>
              <a:rPr lang="zh-CN" altLang="zh-CN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但</a:t>
            </a:r>
            <a:r>
              <a:rPr lang="en-US" altLang="zh-CN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Y</a:t>
            </a:r>
            <a:r>
              <a:rPr lang="en-US" altLang="zh-CN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  <a:sym typeface="Symbol" pitchFamily="18" charset="2"/>
              </a:rPr>
              <a:t></a:t>
            </a:r>
            <a:r>
              <a:rPr lang="en-US" altLang="zh-CN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X</a:t>
            </a:r>
            <a:r>
              <a:rPr lang="zh-CN" altLang="zh-CN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则称</a:t>
            </a:r>
            <a:r>
              <a:rPr lang="en-US" altLang="zh-CN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X</a:t>
            </a:r>
            <a:r>
              <a:rPr lang="en-US" altLang="zh-CN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  <a:sym typeface="Symbol" pitchFamily="18" charset="2"/>
              </a:rPr>
              <a:t></a:t>
            </a:r>
            <a:r>
              <a:rPr lang="en-US" altLang="zh-CN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Y </a:t>
            </a:r>
            <a:r>
              <a:rPr lang="zh-CN" altLang="zh-CN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是平凡的函数依赖</a:t>
            </a:r>
            <a:r>
              <a:rPr lang="zh-CN" altLang="zh-CN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。</a:t>
            </a:r>
            <a:endParaRPr lang="zh-CN" altLang="en-US" sz="2400" b="1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楷体_GB2312" pitchFamily="49" charset="-122"/>
              <a:ea typeface="楷体_GB2312" pitchFamily="49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5" y="3933056"/>
            <a:ext cx="7416824" cy="1123221"/>
          </a:xfrm>
          <a:prstGeom prst="rect">
            <a:avLst/>
          </a:prstGeom>
        </p:spPr>
      </p:pic>
      <p:sp>
        <p:nvSpPr>
          <p:cNvPr id="8" name="Line 6"/>
          <p:cNvSpPr>
            <a:spLocks noChangeShapeType="1"/>
          </p:cNvSpPr>
          <p:nvPr/>
        </p:nvSpPr>
        <p:spPr bwMode="auto">
          <a:xfrm>
            <a:off x="2915816" y="2340535"/>
            <a:ext cx="119063" cy="215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014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082" name="标题 558081"/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zh-CN" altLang="en-US" b="1" dirty="0" smtClean="0">
                <a:solidFill>
                  <a:schemeClr val="folHlink"/>
                </a:solidFill>
                <a:latin typeface="楷体_GB2312" pitchFamily="49" charset="-122"/>
                <a:ea typeface="楷体_GB2312" pitchFamily="49" charset="-122"/>
              </a:rPr>
              <a:t>同一应用的不同设计方案</a:t>
            </a:r>
            <a:endParaRPr lang="zh-CN" altLang="en-US" b="1" dirty="0">
              <a:solidFill>
                <a:schemeClr val="folHlink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3522" y="2132856"/>
            <a:ext cx="8816949" cy="4114800"/>
          </a:xfrm>
        </p:spPr>
        <p:txBody>
          <a:bodyPr/>
          <a:lstStyle/>
          <a:p>
            <a:r>
              <a:rPr lang="zh-CN" altLang="en-US" dirty="0" smtClean="0"/>
              <a:t>设计方案</a:t>
            </a:r>
            <a:r>
              <a:rPr lang="en-US" altLang="zh-CN" dirty="0" smtClean="0"/>
              <a:t>1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pPr lvl="1"/>
            <a:r>
              <a:rPr lang="en-US" altLang="zh-CN" dirty="0">
                <a:ea typeface="楷体_GB2312" pitchFamily="49" charset="-122"/>
                <a:sym typeface="+mn-ea"/>
              </a:rPr>
              <a:t>movies(</a:t>
            </a:r>
            <a:r>
              <a:rPr lang="en-US" altLang="zh-CN" spc="30" dirty="0" err="1">
                <a:sym typeface="+mn-ea"/>
              </a:rPr>
              <a:t>title,year,length,movietype,studioname,studioaddr,starname</a:t>
            </a:r>
            <a:r>
              <a:rPr lang="en-US" altLang="zh-CN" dirty="0" smtClean="0">
                <a:ea typeface="楷体_GB2312" pitchFamily="49" charset="-122"/>
                <a:sym typeface="+mn-ea"/>
              </a:rPr>
              <a:t>)</a:t>
            </a:r>
          </a:p>
          <a:p>
            <a:r>
              <a:rPr lang="zh-CN" altLang="en-US" dirty="0" smtClean="0">
                <a:ea typeface="楷体_GB2312" pitchFamily="49" charset="-122"/>
                <a:sym typeface="+mn-ea"/>
              </a:rPr>
              <a:t>设计方案</a:t>
            </a:r>
            <a:r>
              <a:rPr lang="en-US" altLang="zh-CN" dirty="0" smtClean="0">
                <a:ea typeface="楷体_GB2312" pitchFamily="49" charset="-122"/>
                <a:sym typeface="+mn-ea"/>
              </a:rPr>
              <a:t>2</a:t>
            </a:r>
            <a:r>
              <a:rPr lang="zh-CN" altLang="en-US" dirty="0" smtClean="0">
                <a:ea typeface="楷体_GB2312" pitchFamily="49" charset="-122"/>
                <a:sym typeface="+mn-ea"/>
              </a:rPr>
              <a:t>：</a:t>
            </a:r>
            <a:endParaRPr lang="en-US" altLang="zh-CN" dirty="0" smtClean="0">
              <a:ea typeface="楷体_GB2312" pitchFamily="49" charset="-122"/>
              <a:sym typeface="+mn-ea"/>
            </a:endParaRPr>
          </a:p>
          <a:p>
            <a:pPr lvl="1"/>
            <a:r>
              <a:rPr lang="en-US" altLang="zh-CN" dirty="0" smtClean="0"/>
              <a:t>movies1(</a:t>
            </a:r>
            <a:r>
              <a:rPr lang="en-US" altLang="zh-CN" dirty="0" err="1" smtClean="0"/>
              <a:t>title,year,lenth,movietype,studioname,studioaddr</a:t>
            </a:r>
            <a:r>
              <a:rPr lang="en-US" altLang="zh-CN" dirty="0" smtClean="0"/>
              <a:t>)</a:t>
            </a:r>
          </a:p>
          <a:p>
            <a:pPr lvl="1"/>
            <a:r>
              <a:rPr lang="en-US" altLang="zh-CN" dirty="0">
                <a:sym typeface="+mn-ea"/>
              </a:rPr>
              <a:t>movies2(</a:t>
            </a:r>
            <a:r>
              <a:rPr lang="en-US" altLang="zh-CN" dirty="0" err="1">
                <a:sym typeface="+mn-ea"/>
              </a:rPr>
              <a:t>title,year,starname</a:t>
            </a:r>
            <a:r>
              <a:rPr lang="en-US" altLang="zh-CN" dirty="0" smtClean="0">
                <a:sym typeface="+mn-ea"/>
              </a:rPr>
              <a:t>)</a:t>
            </a:r>
          </a:p>
          <a:p>
            <a:r>
              <a:rPr lang="zh-CN" altLang="en-US" dirty="0" smtClean="0">
                <a:sym typeface="+mn-ea"/>
              </a:rPr>
              <a:t>设计方案</a:t>
            </a:r>
            <a:r>
              <a:rPr lang="en-US" altLang="zh-CN" dirty="0" smtClean="0">
                <a:sym typeface="+mn-ea"/>
              </a:rPr>
              <a:t>3</a:t>
            </a:r>
            <a:r>
              <a:rPr lang="zh-CN" altLang="en-US" dirty="0" smtClean="0">
                <a:sym typeface="+mn-ea"/>
              </a:rPr>
              <a:t>：</a:t>
            </a:r>
            <a:endParaRPr lang="en-US" altLang="zh-CN" dirty="0" smtClean="0">
              <a:sym typeface="+mn-ea"/>
            </a:endParaRPr>
          </a:p>
          <a:p>
            <a:pPr lvl="1"/>
            <a:r>
              <a:rPr lang="en-US" altLang="zh-CN" dirty="0" smtClean="0">
                <a:sym typeface="+mn-ea"/>
              </a:rPr>
              <a:t>movies11(</a:t>
            </a:r>
            <a:r>
              <a:rPr lang="en-US" altLang="zh-CN" dirty="0" err="1" smtClean="0">
                <a:sym typeface="+mn-ea"/>
              </a:rPr>
              <a:t>title,year,length,movietype,studioname</a:t>
            </a:r>
            <a:r>
              <a:rPr lang="en-US" altLang="zh-CN" dirty="0">
                <a:sym typeface="+mn-ea"/>
              </a:rPr>
              <a:t>)</a:t>
            </a:r>
          </a:p>
          <a:p>
            <a:pPr lvl="1"/>
            <a:r>
              <a:rPr lang="en-US" altLang="zh-CN" dirty="0">
                <a:sym typeface="+mn-ea"/>
              </a:rPr>
              <a:t>movies12(</a:t>
            </a:r>
            <a:r>
              <a:rPr lang="en-US" altLang="zh-CN" dirty="0" err="1">
                <a:sym typeface="+mn-ea"/>
              </a:rPr>
              <a:t>studioname,studioaddr</a:t>
            </a:r>
            <a:r>
              <a:rPr lang="en-US" altLang="zh-CN" dirty="0">
                <a:sym typeface="+mn-ea"/>
              </a:rPr>
              <a:t>)</a:t>
            </a:r>
          </a:p>
          <a:p>
            <a:pPr lvl="1"/>
            <a:r>
              <a:rPr lang="en-US" altLang="zh-CN" dirty="0">
                <a:sym typeface="+mn-ea"/>
              </a:rPr>
              <a:t>movies2(</a:t>
            </a:r>
            <a:r>
              <a:rPr lang="en-US" altLang="zh-CN" dirty="0" err="1">
                <a:sym typeface="+mn-ea"/>
              </a:rPr>
              <a:t>title,year,starname</a:t>
            </a:r>
            <a:r>
              <a:rPr lang="en-US" altLang="zh-CN" dirty="0">
                <a:sym typeface="+mn-ea"/>
              </a:rPr>
              <a:t>)</a:t>
            </a:r>
          </a:p>
          <a:p>
            <a:pPr lvl="1"/>
            <a:endParaRPr lang="en-US" altLang="zh-CN" dirty="0" smtClean="0">
              <a:sym typeface="+mn-ea"/>
            </a:endParaRPr>
          </a:p>
          <a:p>
            <a:pPr lvl="1"/>
            <a:endParaRPr lang="en-US" altLang="zh-CN" dirty="0">
              <a:sym typeface="+mn-ea"/>
            </a:endParaRPr>
          </a:p>
          <a:p>
            <a:pPr lvl="1"/>
            <a:endParaRPr lang="en-US" altLang="zh-CN" dirty="0"/>
          </a:p>
          <a:p>
            <a:pPr lvl="1"/>
            <a:endParaRPr lang="en-US" altLang="zh-CN" dirty="0" smtClean="0">
              <a:ea typeface="楷体_GB2312" pitchFamily="49" charset="-122"/>
              <a:sym typeface="+mn-ea"/>
            </a:endParaRPr>
          </a:p>
          <a:p>
            <a:pPr lvl="1"/>
            <a:endParaRPr lang="en-US" altLang="zh-CN" dirty="0" smtClean="0"/>
          </a:p>
          <a:p>
            <a:pPr lvl="1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0321880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" y="1916832"/>
            <a:ext cx="8964488" cy="25299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ct val="30000"/>
              </a:spcBef>
              <a:buClr>
                <a:schemeClr val="accent2"/>
              </a:buClr>
              <a:buFont typeface="Wingdings" pitchFamily="2" charset="2"/>
              <a:buChar char="²"/>
              <a:defRPr/>
            </a:pPr>
            <a:r>
              <a:rPr lang="en-US" altLang="zh-CN" sz="2400" b="1" dirty="0">
                <a:latin typeface="Arial" charset="0"/>
              </a:rPr>
              <a:t> </a:t>
            </a:r>
            <a:r>
              <a:rPr lang="zh-CN" altLang="en-US" sz="2400" b="1" dirty="0">
                <a:latin typeface="Arial" charset="0"/>
              </a:rPr>
              <a:t>定义２： </a:t>
            </a:r>
            <a:r>
              <a:rPr lang="zh-CN" altLang="en-US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在关系模式</a:t>
            </a:r>
            <a:r>
              <a:rPr lang="en-US" altLang="zh-CN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R(U)</a:t>
            </a:r>
            <a:r>
              <a:rPr lang="zh-CN" altLang="en-US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中，如果</a:t>
            </a:r>
            <a:r>
              <a:rPr lang="en-US" altLang="zh-CN" sz="2400" b="1" dirty="0">
                <a:solidFill>
                  <a:srgbClr val="3333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X</a:t>
            </a:r>
            <a:r>
              <a:rPr lang="en-US" altLang="zh-CN" sz="2400" b="1" dirty="0">
                <a:solidFill>
                  <a:srgbClr val="3333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  <a:sym typeface="Symbol" pitchFamily="18" charset="2"/>
              </a:rPr>
              <a:t></a:t>
            </a:r>
            <a:r>
              <a:rPr lang="en-US" altLang="zh-CN" sz="2400" b="1" dirty="0">
                <a:solidFill>
                  <a:srgbClr val="3333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Y</a:t>
            </a:r>
            <a:r>
              <a:rPr lang="zh-CN" altLang="en-US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，并且</a:t>
            </a:r>
            <a:r>
              <a:rPr lang="zh-CN" altLang="en-US" sz="2400" b="1" dirty="0">
                <a:solidFill>
                  <a:srgbClr val="3333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对于</a:t>
            </a:r>
            <a:r>
              <a:rPr lang="en-US" altLang="zh-CN" sz="2400" b="1" dirty="0">
                <a:solidFill>
                  <a:srgbClr val="3333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X</a:t>
            </a:r>
            <a:r>
              <a:rPr lang="zh-CN" altLang="en-US" sz="2400" b="1" dirty="0">
                <a:solidFill>
                  <a:srgbClr val="3333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的任何一个真子集</a:t>
            </a:r>
            <a:r>
              <a:rPr lang="en-US" altLang="zh-CN" sz="2400" b="1" dirty="0">
                <a:solidFill>
                  <a:srgbClr val="3333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X</a:t>
            </a:r>
            <a:r>
              <a:rPr lang="en-US" altLang="zh-CN" sz="2400" b="1" dirty="0">
                <a:solidFill>
                  <a:srgbClr val="3333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  <a:sym typeface="Symbol" pitchFamily="18" charset="2"/>
              </a:rPr>
              <a:t></a:t>
            </a:r>
            <a:r>
              <a:rPr lang="zh-CN" altLang="en-US" sz="2400" b="1" dirty="0">
                <a:solidFill>
                  <a:srgbClr val="3333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都有</a:t>
            </a:r>
            <a:r>
              <a:rPr lang="en-US" altLang="zh-CN" sz="2400" b="1" dirty="0">
                <a:solidFill>
                  <a:srgbClr val="3333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X</a:t>
            </a:r>
            <a:r>
              <a:rPr lang="en-US" altLang="zh-CN" sz="2400" b="1" dirty="0">
                <a:solidFill>
                  <a:srgbClr val="3333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  <a:sym typeface="Symbol" pitchFamily="18" charset="2"/>
              </a:rPr>
              <a:t>Y</a:t>
            </a:r>
            <a:r>
              <a:rPr lang="zh-CN" altLang="en-US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  <a:sym typeface="Symbol" pitchFamily="18" charset="2"/>
              </a:rPr>
              <a:t>，则称</a:t>
            </a:r>
            <a:r>
              <a:rPr lang="en-US" altLang="zh-CN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  <a:sym typeface="Symbol" pitchFamily="18" charset="2"/>
              </a:rPr>
              <a:t>Y</a:t>
            </a:r>
            <a:r>
              <a:rPr lang="zh-CN" altLang="en-US" sz="2400" b="1" dirty="0">
                <a:solidFill>
                  <a:srgbClr val="3333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  <a:sym typeface="Symbol" pitchFamily="18" charset="2"/>
              </a:rPr>
              <a:t>完全函数依赖</a:t>
            </a:r>
            <a:r>
              <a:rPr lang="zh-CN" altLang="en-US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  <a:sym typeface="Symbol" pitchFamily="18" charset="2"/>
              </a:rPr>
              <a:t>于</a:t>
            </a:r>
            <a:r>
              <a:rPr lang="en-US" altLang="zh-CN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  <a:sym typeface="Symbol" pitchFamily="18" charset="2"/>
              </a:rPr>
              <a:t>X</a:t>
            </a:r>
            <a:r>
              <a:rPr lang="zh-CN" altLang="en-US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  <a:sym typeface="Symbol" pitchFamily="18" charset="2"/>
              </a:rPr>
              <a:t>，记作 </a:t>
            </a:r>
            <a:r>
              <a:rPr lang="en-US" altLang="zh-CN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  <a:sym typeface="Symbol" pitchFamily="18" charset="2"/>
              </a:rPr>
              <a:t>XY</a:t>
            </a:r>
            <a:r>
              <a:rPr lang="zh-CN" altLang="en-US" sz="24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  <a:sym typeface="Symbol" pitchFamily="18" charset="2"/>
              </a:rPr>
              <a:t>。</a:t>
            </a:r>
            <a:endParaRPr lang="en-US" altLang="zh-CN" sz="2400" b="1" dirty="0" smtClean="0">
              <a:effectLst>
                <a:outerShdw blurRad="38100" dist="38100" dir="2700000" algn="tl">
                  <a:srgbClr val="C0C0C0"/>
                </a:outerShdw>
              </a:effectLst>
              <a:latin typeface="楷体_GB2312" pitchFamily="49" charset="-122"/>
              <a:ea typeface="楷体_GB2312" pitchFamily="49" charset="-122"/>
              <a:sym typeface="Symbol" pitchFamily="18" charset="2"/>
            </a:endParaRPr>
          </a:p>
          <a:p>
            <a:pPr>
              <a:lnSpc>
                <a:spcPct val="120000"/>
              </a:lnSpc>
              <a:spcBef>
                <a:spcPct val="30000"/>
              </a:spcBef>
              <a:buClr>
                <a:schemeClr val="accent2"/>
              </a:buClr>
              <a:buFont typeface="Wingdings" pitchFamily="2" charset="2"/>
              <a:buChar char="²"/>
              <a:defRPr/>
            </a:pPr>
            <a:r>
              <a:rPr lang="zh-CN" altLang="en-US" sz="24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若</a:t>
            </a:r>
            <a:r>
              <a:rPr lang="en-US" altLang="zh-CN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X</a:t>
            </a:r>
            <a:r>
              <a:rPr lang="en-US" altLang="zh-CN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  <a:sym typeface="Symbol" pitchFamily="18" charset="2"/>
              </a:rPr>
              <a:t></a:t>
            </a:r>
            <a:r>
              <a:rPr lang="en-US" altLang="zh-CN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Y</a:t>
            </a:r>
            <a:r>
              <a:rPr lang="zh-CN" altLang="en-US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，并且对于</a:t>
            </a:r>
            <a:r>
              <a:rPr lang="en-US" altLang="zh-CN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X</a:t>
            </a:r>
            <a:r>
              <a:rPr lang="zh-CN" altLang="en-US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的某一个真子集</a:t>
            </a:r>
            <a:r>
              <a:rPr lang="en-US" altLang="zh-CN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X</a:t>
            </a:r>
            <a:r>
              <a:rPr lang="en-US" altLang="zh-CN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  <a:sym typeface="Symbol" pitchFamily="18" charset="2"/>
              </a:rPr>
              <a:t></a:t>
            </a:r>
            <a:r>
              <a:rPr lang="zh-CN" altLang="en-US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  <a:sym typeface="Symbol" pitchFamily="18" charset="2"/>
              </a:rPr>
              <a:t>（</a:t>
            </a:r>
            <a:r>
              <a:rPr lang="en-US" altLang="zh-CN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X</a:t>
            </a:r>
            <a:r>
              <a:rPr lang="en-US" altLang="zh-CN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  <a:sym typeface="Symbol" pitchFamily="18" charset="2"/>
              </a:rPr>
              <a:t></a:t>
            </a:r>
            <a:r>
              <a:rPr lang="en-US" altLang="zh-CN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X</a:t>
            </a:r>
            <a:r>
              <a:rPr lang="zh-CN" altLang="en-US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）</a:t>
            </a:r>
            <a:r>
              <a:rPr lang="zh-CN" altLang="en-US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  <a:sym typeface="Symbol" pitchFamily="18" charset="2"/>
              </a:rPr>
              <a:t>，有</a:t>
            </a:r>
            <a:r>
              <a:rPr lang="en-US" altLang="zh-CN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X</a:t>
            </a:r>
            <a:r>
              <a:rPr lang="en-US" altLang="zh-CN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  <a:sym typeface="Symbol" pitchFamily="18" charset="2"/>
              </a:rPr>
              <a:t>Y</a:t>
            </a:r>
            <a:r>
              <a:rPr lang="zh-CN" altLang="en-US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  <a:sym typeface="Symbol" pitchFamily="18" charset="2"/>
              </a:rPr>
              <a:t>，则称</a:t>
            </a:r>
            <a:r>
              <a:rPr lang="en-US" altLang="zh-CN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Y</a:t>
            </a:r>
            <a:r>
              <a:rPr lang="zh-CN" altLang="en-US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部分函数依赖</a:t>
            </a:r>
            <a:r>
              <a:rPr lang="zh-CN" altLang="en-US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于</a:t>
            </a:r>
            <a:r>
              <a:rPr lang="en-US" altLang="zh-CN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X</a:t>
            </a:r>
            <a:r>
              <a:rPr lang="zh-CN" altLang="en-US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，记作：</a:t>
            </a:r>
            <a:r>
              <a:rPr lang="en-US" altLang="zh-CN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  <a:sym typeface="Symbol" pitchFamily="18" charset="2"/>
              </a:rPr>
              <a:t>XY</a:t>
            </a:r>
            <a:r>
              <a:rPr lang="zh-CN" altLang="en-US" sz="24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。</a:t>
            </a:r>
            <a:endParaRPr lang="en-US" altLang="zh-CN" sz="2400" b="1" dirty="0" smtClean="0">
              <a:effectLst>
                <a:outerShdw blurRad="38100" dist="38100" dir="2700000" algn="tl">
                  <a:srgbClr val="C0C0C0"/>
                </a:outerShdw>
              </a:effectLst>
              <a:latin typeface="楷体_GB2312" pitchFamily="49" charset="-122"/>
              <a:ea typeface="楷体_GB2312" pitchFamily="49" charset="-122"/>
            </a:endParaRPr>
          </a:p>
          <a:p>
            <a:pPr>
              <a:lnSpc>
                <a:spcPct val="120000"/>
              </a:lnSpc>
              <a:spcBef>
                <a:spcPct val="30000"/>
              </a:spcBef>
              <a:buClr>
                <a:schemeClr val="accent2"/>
              </a:buClr>
              <a:buFont typeface="Wingdings" pitchFamily="2" charset="2"/>
              <a:buChar char="²"/>
              <a:defRPr/>
            </a:pPr>
            <a:r>
              <a:rPr lang="zh-CN" altLang="en-US" sz="2400" b="1" i="1" dirty="0" smtClean="0">
                <a:solidFill>
                  <a:srgbClr val="CC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如果</a:t>
            </a:r>
            <a:r>
              <a:rPr lang="en-US" altLang="zh-CN" sz="2400" b="1" i="1" dirty="0">
                <a:solidFill>
                  <a:srgbClr val="CC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Y</a:t>
            </a:r>
            <a:r>
              <a:rPr lang="zh-CN" altLang="en-US" sz="2400" b="1" i="1" dirty="0">
                <a:solidFill>
                  <a:srgbClr val="CC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部分函数依赖于</a:t>
            </a:r>
            <a:r>
              <a:rPr lang="en-US" altLang="zh-CN" sz="2400" b="1" i="1" dirty="0">
                <a:solidFill>
                  <a:srgbClr val="CC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X</a:t>
            </a:r>
            <a:r>
              <a:rPr lang="zh-CN" altLang="en-US" sz="2400" b="1" i="1" dirty="0">
                <a:solidFill>
                  <a:srgbClr val="CC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，则</a:t>
            </a:r>
            <a:r>
              <a:rPr lang="en-US" altLang="zh-CN" sz="2400" b="1" i="1" dirty="0">
                <a:solidFill>
                  <a:srgbClr val="CC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X</a:t>
            </a:r>
            <a:r>
              <a:rPr lang="zh-CN" altLang="en-US" sz="2400" b="1" i="1" dirty="0">
                <a:solidFill>
                  <a:srgbClr val="CC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必定是组合属性</a:t>
            </a:r>
            <a:r>
              <a:rPr lang="zh-CN" altLang="en-US" sz="2400" b="1" i="1" dirty="0" smtClean="0">
                <a:solidFill>
                  <a:srgbClr val="CC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。</a:t>
            </a:r>
            <a:endParaRPr lang="en-US" altLang="zh-CN" sz="2400" b="1" i="1" dirty="0">
              <a:solidFill>
                <a:srgbClr val="CC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3" name="标题 627713"/>
          <p:cNvSpPr txBox="1">
            <a:spLocks/>
          </p:cNvSpPr>
          <p:nvPr/>
        </p:nvSpPr>
        <p:spPr>
          <a:xfrm>
            <a:off x="1150938" y="214313"/>
            <a:ext cx="7793037" cy="1462087"/>
          </a:xfrm>
          <a:prstGeom prst="rect">
            <a:avLst/>
          </a:prstGeom>
        </p:spPr>
        <p:txBody>
          <a:bodyPr anchor="b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400" b="0" i="0" u="none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 smtClean="0"/>
              <a:t> 完全</a:t>
            </a:r>
            <a:r>
              <a:rPr lang="zh-CN" altLang="en-US" dirty="0" smtClean="0">
                <a:solidFill>
                  <a:schemeClr val="folHlink"/>
                </a:solidFill>
                <a:ea typeface="楷体_GB2312" pitchFamily="49" charset="-122"/>
              </a:rPr>
              <a:t>函数依赖</a:t>
            </a:r>
            <a:endParaRPr lang="en-US" altLang="zh-CN" dirty="0">
              <a:solidFill>
                <a:schemeClr val="folHlink"/>
              </a:solidFill>
              <a:ea typeface="楷体_GB2312" pitchFamily="49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4584442"/>
            <a:ext cx="6817993" cy="123331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1337" y="5517232"/>
            <a:ext cx="2904997" cy="1340768"/>
          </a:xfrm>
          <a:prstGeom prst="rect">
            <a:avLst/>
          </a:prstGeom>
        </p:spPr>
      </p:pic>
      <p:sp>
        <p:nvSpPr>
          <p:cNvPr id="7" name="TextBox 1"/>
          <p:cNvSpPr txBox="1">
            <a:spLocks noChangeArrowheads="1"/>
          </p:cNvSpPr>
          <p:nvPr/>
        </p:nvSpPr>
        <p:spPr bwMode="auto">
          <a:xfrm flipH="1">
            <a:off x="7380312" y="2384504"/>
            <a:ext cx="4318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dirty="0">
                <a:solidFill>
                  <a:srgbClr val="FF0000"/>
                </a:solidFill>
              </a:rPr>
              <a:t>F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8" name="TextBox 1"/>
          <p:cNvSpPr txBox="1">
            <a:spLocks noChangeArrowheads="1"/>
          </p:cNvSpPr>
          <p:nvPr/>
        </p:nvSpPr>
        <p:spPr bwMode="auto">
          <a:xfrm flipH="1">
            <a:off x="3924176" y="3356992"/>
            <a:ext cx="4318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dirty="0" smtClean="0">
                <a:solidFill>
                  <a:srgbClr val="FF0000"/>
                </a:solidFill>
              </a:rPr>
              <a:t>P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9" name="Line 6"/>
          <p:cNvSpPr>
            <a:spLocks noChangeShapeType="1"/>
          </p:cNvSpPr>
          <p:nvPr/>
        </p:nvSpPr>
        <p:spPr bwMode="auto">
          <a:xfrm flipH="1">
            <a:off x="2411760" y="2517854"/>
            <a:ext cx="171450" cy="23653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40107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讨论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938" y="1988840"/>
            <a:ext cx="7569667" cy="79208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3429000"/>
            <a:ext cx="2825828" cy="216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076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传递函数依赖</a:t>
            </a:r>
            <a:endParaRPr lang="zh-CN" altLang="en-US" dirty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323528" y="1988840"/>
            <a:ext cx="8620447" cy="9787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ct val="30000"/>
              </a:spcBef>
              <a:buClr>
                <a:schemeClr val="accent2"/>
              </a:buClr>
              <a:buFont typeface="Wingdings" pitchFamily="2" charset="2"/>
              <a:buChar char="²"/>
              <a:defRPr/>
            </a:pPr>
            <a:r>
              <a:rPr lang="en-US" altLang="zh-CN" sz="2400" b="1" dirty="0">
                <a:latin typeface="Arial" charset="0"/>
              </a:rPr>
              <a:t> </a:t>
            </a:r>
            <a:r>
              <a:rPr lang="zh-CN" altLang="en-US" sz="2400" b="1" dirty="0">
                <a:latin typeface="Arial" charset="0"/>
              </a:rPr>
              <a:t>定义３： </a:t>
            </a:r>
            <a:r>
              <a:rPr lang="zh-CN" altLang="en-US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在关系模式</a:t>
            </a:r>
            <a:r>
              <a:rPr lang="en-US" altLang="zh-CN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R(U)</a:t>
            </a:r>
            <a:r>
              <a:rPr lang="zh-CN" altLang="en-US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中，如果</a:t>
            </a:r>
            <a:r>
              <a:rPr lang="en-US" altLang="zh-CN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X</a:t>
            </a:r>
            <a:r>
              <a:rPr lang="en-US" altLang="zh-CN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  <a:sym typeface="Symbol" pitchFamily="18" charset="2"/>
              </a:rPr>
              <a:t></a:t>
            </a:r>
            <a:r>
              <a:rPr lang="en-US" altLang="zh-CN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Y</a:t>
            </a:r>
            <a:r>
              <a:rPr lang="zh-CN" altLang="en-US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， </a:t>
            </a:r>
            <a:r>
              <a:rPr lang="en-US" altLang="zh-CN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(Y</a:t>
            </a:r>
            <a:r>
              <a:rPr lang="en-US" altLang="zh-CN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  <a:sym typeface="Symbol" pitchFamily="18" charset="2"/>
              </a:rPr>
              <a:t></a:t>
            </a:r>
            <a:r>
              <a:rPr lang="en-US" altLang="zh-CN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X)</a:t>
            </a:r>
            <a:r>
              <a:rPr lang="zh-CN" altLang="en-US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，</a:t>
            </a:r>
            <a:r>
              <a:rPr lang="en-US" altLang="zh-CN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Y</a:t>
            </a:r>
            <a:r>
              <a:rPr lang="en-US" altLang="zh-CN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  <a:sym typeface="Symbol" pitchFamily="18" charset="2"/>
              </a:rPr>
              <a:t></a:t>
            </a:r>
            <a:r>
              <a:rPr lang="en-US" altLang="zh-CN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X</a:t>
            </a:r>
            <a:r>
              <a:rPr lang="zh-CN" altLang="en-US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，</a:t>
            </a:r>
            <a:r>
              <a:rPr lang="en-US" altLang="zh-CN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Y</a:t>
            </a:r>
            <a:r>
              <a:rPr lang="en-US" altLang="zh-CN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  <a:sym typeface="Symbol" pitchFamily="18" charset="2"/>
              </a:rPr>
              <a:t></a:t>
            </a:r>
            <a:r>
              <a:rPr lang="en-US" altLang="zh-CN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Z </a:t>
            </a:r>
            <a:r>
              <a:rPr lang="en-US" altLang="zh-CN" sz="24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(Z</a:t>
            </a:r>
            <a:r>
              <a:rPr lang="en-US" altLang="zh-CN" sz="24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  <a:sym typeface="Symbol" pitchFamily="18" charset="2"/>
              </a:rPr>
              <a:t></a:t>
            </a:r>
            <a:r>
              <a:rPr lang="en-US" altLang="zh-CN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  <a:sym typeface="Symbol" pitchFamily="18" charset="2"/>
              </a:rPr>
              <a:t>Y</a:t>
            </a:r>
            <a:r>
              <a:rPr lang="en-US" altLang="zh-CN" sz="24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)</a:t>
            </a:r>
            <a:r>
              <a:rPr lang="zh-CN" altLang="en-US" sz="24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，</a:t>
            </a:r>
            <a:r>
              <a:rPr lang="zh-CN" altLang="en-US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则称</a:t>
            </a:r>
            <a:r>
              <a:rPr lang="en-US" altLang="zh-CN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Z</a:t>
            </a:r>
            <a:r>
              <a:rPr lang="zh-CN" altLang="en-US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传递函数依赖于</a:t>
            </a:r>
            <a:r>
              <a:rPr lang="en-US" altLang="zh-CN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X</a:t>
            </a:r>
            <a:r>
              <a:rPr lang="zh-CN" altLang="en-US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，记作</a:t>
            </a:r>
            <a:r>
              <a:rPr lang="en-US" altLang="zh-CN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X </a:t>
            </a:r>
            <a:r>
              <a:rPr lang="en-US" altLang="zh-CN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  <a:sym typeface="Symbol" pitchFamily="18" charset="2"/>
              </a:rPr>
              <a:t>Z</a:t>
            </a:r>
            <a:r>
              <a:rPr lang="en-US" altLang="zh-CN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 </a:t>
            </a:r>
            <a:r>
              <a:rPr lang="zh-CN" altLang="en-US" sz="24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。</a:t>
            </a:r>
            <a:endParaRPr lang="zh-CN" altLang="en-US" sz="2400" b="1" dirty="0">
              <a:effectLst>
                <a:outerShdw blurRad="38100" dist="38100" dir="2700000" algn="tl">
                  <a:srgbClr val="C0C0C0"/>
                </a:outerShdw>
              </a:effectLst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5" name="TextBox 7"/>
          <p:cNvSpPr txBox="1">
            <a:spLocks noChangeArrowheads="1"/>
          </p:cNvSpPr>
          <p:nvPr/>
        </p:nvSpPr>
        <p:spPr bwMode="auto">
          <a:xfrm flipH="1">
            <a:off x="6397507" y="2339691"/>
            <a:ext cx="70961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dirty="0">
                <a:solidFill>
                  <a:srgbClr val="FF0000"/>
                </a:solidFill>
              </a:rPr>
              <a:t>传递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265" y="3717032"/>
            <a:ext cx="6508569" cy="93610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7456" y="4779279"/>
            <a:ext cx="2904997" cy="1340768"/>
          </a:xfrm>
          <a:prstGeom prst="rect">
            <a:avLst/>
          </a:prstGeom>
        </p:spPr>
      </p:pic>
      <p:sp>
        <p:nvSpPr>
          <p:cNvPr id="10" name="Line 6"/>
          <p:cNvSpPr>
            <a:spLocks noChangeShapeType="1"/>
          </p:cNvSpPr>
          <p:nvPr/>
        </p:nvSpPr>
        <p:spPr bwMode="auto">
          <a:xfrm flipH="1">
            <a:off x="6885674" y="2134255"/>
            <a:ext cx="171450" cy="23653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" name="Line 6"/>
          <p:cNvSpPr>
            <a:spLocks noChangeShapeType="1"/>
          </p:cNvSpPr>
          <p:nvPr/>
        </p:nvSpPr>
        <p:spPr bwMode="auto">
          <a:xfrm flipH="1">
            <a:off x="7866728" y="2150836"/>
            <a:ext cx="171450" cy="23653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" name="Line 6"/>
          <p:cNvSpPr>
            <a:spLocks noChangeShapeType="1"/>
          </p:cNvSpPr>
          <p:nvPr/>
        </p:nvSpPr>
        <p:spPr bwMode="auto">
          <a:xfrm flipH="1">
            <a:off x="1547664" y="2578886"/>
            <a:ext cx="171450" cy="23653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91284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候选码</a:t>
            </a:r>
          </a:p>
        </p:txBody>
      </p:sp>
      <p:sp>
        <p:nvSpPr>
          <p:cNvPr id="3" name="Text Box 1026"/>
          <p:cNvSpPr txBox="1">
            <a:spLocks noChangeArrowheads="1"/>
          </p:cNvSpPr>
          <p:nvPr/>
        </p:nvSpPr>
        <p:spPr bwMode="auto">
          <a:xfrm>
            <a:off x="-6332" y="1916832"/>
            <a:ext cx="8950308" cy="24745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  <a:spcBef>
                <a:spcPct val="40000"/>
              </a:spcBef>
              <a:buFont typeface="Arial" charset="0"/>
              <a:buNone/>
              <a:defRPr/>
            </a:pPr>
            <a:r>
              <a:rPr lang="zh-CN" altLang="en-US" sz="2400" b="1" dirty="0">
                <a:latin typeface="Arial" charset="0"/>
              </a:rPr>
              <a:t>定义４： </a:t>
            </a:r>
            <a:r>
              <a:rPr lang="zh-CN" altLang="en-US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设有关系模式</a:t>
            </a:r>
            <a:r>
              <a:rPr lang="en-US" altLang="zh-CN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R(U)</a:t>
            </a:r>
            <a:r>
              <a:rPr lang="zh-CN" altLang="en-US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，</a:t>
            </a:r>
            <a:r>
              <a:rPr lang="en-US" altLang="zh-CN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U</a:t>
            </a:r>
            <a:r>
              <a:rPr lang="zh-CN" altLang="en-US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是</a:t>
            </a:r>
            <a:r>
              <a:rPr lang="en-US" altLang="zh-CN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R</a:t>
            </a:r>
            <a:r>
              <a:rPr lang="zh-CN" altLang="en-US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的全部属性集合，</a:t>
            </a:r>
            <a:r>
              <a:rPr lang="en-US" altLang="zh-CN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K</a:t>
            </a:r>
            <a:r>
              <a:rPr lang="en-US" altLang="zh-CN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  <a:sym typeface="Symbol" pitchFamily="18" charset="2"/>
              </a:rPr>
              <a:t>U</a:t>
            </a:r>
            <a:r>
              <a:rPr lang="zh-CN" altLang="en-US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  <a:sym typeface="Symbol" pitchFamily="18" charset="2"/>
              </a:rPr>
              <a:t>是一个属性或是一个属性组合</a:t>
            </a:r>
            <a:r>
              <a:rPr lang="zh-CN" altLang="en-US" sz="24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  <a:sym typeface="Symbol" pitchFamily="18" charset="2"/>
              </a:rPr>
              <a:t>。</a:t>
            </a:r>
            <a:endParaRPr lang="en-US" altLang="zh-CN" sz="2400" b="1" dirty="0" smtClean="0">
              <a:effectLst>
                <a:outerShdw blurRad="38100" dist="38100" dir="2700000" algn="tl">
                  <a:srgbClr val="C0C0C0"/>
                </a:outerShdw>
              </a:effectLst>
              <a:latin typeface="楷体_GB2312" pitchFamily="49" charset="-122"/>
              <a:ea typeface="楷体_GB2312" pitchFamily="49" charset="-122"/>
              <a:sym typeface="Symbol" pitchFamily="18" charset="2"/>
            </a:endParaRPr>
          </a:p>
          <a:p>
            <a:pPr marL="342900" indent="-342900">
              <a:lnSpc>
                <a:spcPct val="105000"/>
              </a:lnSpc>
              <a:spcBef>
                <a:spcPct val="40000"/>
              </a:spcBef>
              <a:buFont typeface="Wingdings" panose="05000000000000000000" pitchFamily="2" charset="2"/>
              <a:buChar char="n"/>
              <a:defRPr/>
            </a:pPr>
            <a:r>
              <a:rPr lang="zh-CN" altLang="zh-CN" sz="24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若</a:t>
            </a:r>
            <a:r>
              <a:rPr lang="en-US" altLang="zh-CN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  <a:sym typeface="Symbol" pitchFamily="18" charset="2"/>
              </a:rPr>
              <a:t>KU</a:t>
            </a:r>
            <a:r>
              <a:rPr lang="zh-CN" altLang="en-US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，</a:t>
            </a:r>
            <a:r>
              <a:rPr lang="zh-CN" altLang="zh-CN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则</a:t>
            </a:r>
            <a:r>
              <a:rPr lang="en-US" altLang="zh-CN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K</a:t>
            </a:r>
            <a:r>
              <a:rPr lang="zh-CN" altLang="zh-CN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为</a:t>
            </a:r>
            <a:r>
              <a:rPr lang="en-US" altLang="zh-CN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R</a:t>
            </a:r>
            <a:r>
              <a:rPr lang="zh-CN" altLang="en-US" sz="24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的</a:t>
            </a:r>
            <a:r>
              <a:rPr lang="zh-CN" altLang="en-US" sz="2400" b="1" dirty="0" smtClean="0">
                <a:solidFill>
                  <a:srgbClr val="3333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码</a:t>
            </a:r>
            <a:r>
              <a:rPr lang="zh-CN" altLang="en-US" sz="24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。</a:t>
            </a:r>
            <a:endParaRPr lang="en-US" altLang="zh-CN" sz="2400" b="1" dirty="0" smtClean="0">
              <a:effectLst>
                <a:outerShdw blurRad="38100" dist="38100" dir="2700000" algn="tl">
                  <a:srgbClr val="C0C0C0"/>
                </a:outerShdw>
              </a:effectLst>
              <a:latin typeface="楷体_GB2312" pitchFamily="49" charset="-122"/>
              <a:ea typeface="楷体_GB2312" pitchFamily="49" charset="-122"/>
            </a:endParaRPr>
          </a:p>
          <a:p>
            <a:pPr marL="342900" indent="-342900">
              <a:lnSpc>
                <a:spcPct val="105000"/>
              </a:lnSpc>
              <a:spcBef>
                <a:spcPct val="40000"/>
              </a:spcBef>
              <a:buFont typeface="Wingdings" panose="05000000000000000000" pitchFamily="2" charset="2"/>
              <a:buChar char="n"/>
              <a:defRPr/>
            </a:pPr>
            <a:r>
              <a:rPr lang="zh-CN" altLang="en-US" sz="2400" b="1" dirty="0" smtClean="0">
                <a:solidFill>
                  <a:srgbClr val="3333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候选码</a:t>
            </a:r>
            <a:r>
              <a:rPr lang="zh-CN" altLang="en-US" sz="24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：</a:t>
            </a:r>
            <a:r>
              <a:rPr lang="en-US" altLang="zh-CN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  <a:sym typeface="Symbol" pitchFamily="18" charset="2"/>
              </a:rPr>
              <a:t> KU </a:t>
            </a:r>
            <a:r>
              <a:rPr lang="zh-CN" altLang="en-US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  <a:sym typeface="Symbol" pitchFamily="18" charset="2"/>
              </a:rPr>
              <a:t>（</a:t>
            </a:r>
            <a:r>
              <a:rPr lang="en-US" altLang="zh-CN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  <a:sym typeface="Symbol" pitchFamily="18" charset="2"/>
              </a:rPr>
              <a:t>K</a:t>
            </a:r>
            <a:r>
              <a:rPr lang="en-US" altLang="zh-CN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  <a:sym typeface="Symbol" pitchFamily="18" charset="2"/>
              </a:rPr>
              <a:t>U</a:t>
            </a:r>
            <a:r>
              <a:rPr lang="zh-CN" altLang="en-US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  <a:sym typeface="Symbol" pitchFamily="18" charset="2"/>
              </a:rPr>
              <a:t>，且不存在任何</a:t>
            </a:r>
            <a:r>
              <a:rPr lang="en-US" altLang="zh-CN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  <a:sym typeface="Symbol" pitchFamily="18" charset="2"/>
              </a:rPr>
              <a:t>KK</a:t>
            </a:r>
            <a:r>
              <a:rPr lang="zh-CN" altLang="en-US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  <a:sym typeface="Symbol" pitchFamily="18" charset="2"/>
              </a:rPr>
              <a:t>使得</a:t>
            </a:r>
            <a:r>
              <a:rPr lang="en-US" altLang="zh-CN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  <a:sym typeface="Symbol" pitchFamily="18" charset="2"/>
              </a:rPr>
              <a:t>KU</a:t>
            </a:r>
            <a:r>
              <a:rPr lang="zh-CN" altLang="en-US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  <a:sym typeface="Symbol" pitchFamily="18" charset="2"/>
              </a:rPr>
              <a:t>成立）</a:t>
            </a:r>
            <a:r>
              <a:rPr lang="zh-CN" altLang="en-US" sz="24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  <a:sym typeface="Symbol" pitchFamily="18" charset="2"/>
              </a:rPr>
              <a:t>。</a:t>
            </a:r>
            <a:endParaRPr lang="en-US" altLang="zh-CN" sz="2400" b="1" dirty="0">
              <a:effectLst>
                <a:outerShdw blurRad="38100" dist="38100" dir="2700000" algn="tl">
                  <a:srgbClr val="C0C0C0"/>
                </a:outerShdw>
              </a:effectLst>
              <a:latin typeface="楷体_GB2312" pitchFamily="49" charset="-122"/>
              <a:ea typeface="楷体_GB2312" pitchFamily="49" charset="-122"/>
              <a:sym typeface="Symbol" pitchFamily="18" charset="2"/>
            </a:endParaRPr>
          </a:p>
          <a:p>
            <a:pPr>
              <a:lnSpc>
                <a:spcPct val="105000"/>
              </a:lnSpc>
              <a:spcBef>
                <a:spcPct val="40000"/>
              </a:spcBef>
              <a:buFont typeface="Arial" charset="0"/>
              <a:buNone/>
              <a:defRPr/>
            </a:pPr>
            <a:endParaRPr lang="en-US" altLang="zh-CN" sz="2400" b="1" dirty="0">
              <a:effectLst>
                <a:outerShdw blurRad="38100" dist="38100" dir="2700000" algn="tl">
                  <a:srgbClr val="C0C0C0"/>
                </a:outerShdw>
              </a:effectLst>
              <a:latin typeface="楷体_GB2312" pitchFamily="49" charset="-122"/>
              <a:ea typeface="楷体_GB2312" pitchFamily="49" charset="-122"/>
              <a:sym typeface="Symbol" pitchFamily="18" charset="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07504" y="4941168"/>
            <a:ext cx="6336704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05000"/>
              </a:lnSpc>
              <a:spcBef>
                <a:spcPct val="40000"/>
              </a:spcBef>
              <a:buFont typeface="Wingdings" panose="05000000000000000000" pitchFamily="2" charset="2"/>
              <a:buChar char="l"/>
              <a:defRPr/>
            </a:pPr>
            <a:r>
              <a:rPr lang="zh-CN" altLang="en-US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  <a:sym typeface="Symbol" pitchFamily="18" charset="2"/>
              </a:rPr>
              <a:t>主属性：包含在任何一个候选码中的属性。</a:t>
            </a:r>
          </a:p>
          <a:p>
            <a:pPr marL="342900" indent="-342900">
              <a:lnSpc>
                <a:spcPct val="105000"/>
              </a:lnSpc>
              <a:spcBef>
                <a:spcPct val="40000"/>
              </a:spcBef>
              <a:buFont typeface="Wingdings" panose="05000000000000000000" pitchFamily="2" charset="2"/>
              <a:buChar char="l"/>
              <a:defRPr/>
            </a:pPr>
            <a:r>
              <a:rPr lang="zh-CN" altLang="en-US" sz="20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  <a:sym typeface="Symbol" pitchFamily="18" charset="2"/>
              </a:rPr>
              <a:t>非</a:t>
            </a:r>
            <a:r>
              <a:rPr lang="zh-CN" altLang="en-US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  <a:sym typeface="Symbol" pitchFamily="18" charset="2"/>
              </a:rPr>
              <a:t>主属性 ：不包含在任何一</a:t>
            </a:r>
            <a:r>
              <a:rPr lang="zh-CN" altLang="en-US" sz="20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  <a:sym typeface="Symbol" pitchFamily="18" charset="2"/>
              </a:rPr>
              <a:t>个候选码</a:t>
            </a:r>
            <a:r>
              <a:rPr lang="zh-CN" altLang="en-US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  <a:sym typeface="Symbol" pitchFamily="18" charset="2"/>
              </a:rPr>
              <a:t>中的属性。</a:t>
            </a:r>
          </a:p>
        </p:txBody>
      </p:sp>
      <p:sp>
        <p:nvSpPr>
          <p:cNvPr id="5" name="TextBox 1"/>
          <p:cNvSpPr txBox="1">
            <a:spLocks noChangeArrowheads="1"/>
          </p:cNvSpPr>
          <p:nvPr/>
        </p:nvSpPr>
        <p:spPr bwMode="auto">
          <a:xfrm flipH="1">
            <a:off x="1979712" y="3284984"/>
            <a:ext cx="4318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dirty="0">
                <a:solidFill>
                  <a:srgbClr val="FF0000"/>
                </a:solidFill>
              </a:rPr>
              <a:t>F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6777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>
                <a:solidFill>
                  <a:schemeClr val="folHlink"/>
                </a:solidFill>
                <a:ea typeface="楷体_GB2312"/>
                <a:cs typeface="楷体_GB2312"/>
              </a:rPr>
              <a:t>范式</a:t>
            </a:r>
          </a:p>
        </p:txBody>
      </p:sp>
      <p:sp>
        <p:nvSpPr>
          <p:cNvPr id="5765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54013" y="1881188"/>
            <a:ext cx="4362003" cy="1547812"/>
          </a:xfrm>
          <a:noFill/>
          <a:ln/>
        </p:spPr>
        <p:txBody>
          <a:bodyPr/>
          <a:lstStyle/>
          <a:p>
            <a:pPr>
              <a:lnSpc>
                <a:spcPct val="80000"/>
              </a:lnSpc>
            </a:pPr>
            <a:r>
              <a:rPr lang="zh-CN" altLang="en-US" sz="2400" b="1" dirty="0">
                <a:ea typeface="楷体_GB2312"/>
                <a:cs typeface="楷体_GB2312"/>
              </a:rPr>
              <a:t>定义</a:t>
            </a:r>
          </a:p>
          <a:p>
            <a:pPr lvl="1">
              <a:lnSpc>
                <a:spcPct val="80000"/>
              </a:lnSpc>
            </a:pPr>
            <a:r>
              <a:rPr lang="zh-CN" altLang="en-US" sz="2400" b="1" dirty="0">
                <a:solidFill>
                  <a:srgbClr val="3333FF"/>
                </a:solidFill>
                <a:ea typeface="楷体_GB2312"/>
                <a:cs typeface="楷体_GB2312"/>
              </a:rPr>
              <a:t>范式是对关系的不同</a:t>
            </a:r>
            <a:r>
              <a:rPr lang="zh-CN" altLang="en-US" sz="2400" b="1" u="sng" dirty="0">
                <a:solidFill>
                  <a:srgbClr val="3333FF"/>
                </a:solidFill>
                <a:ea typeface="楷体_GB2312"/>
                <a:cs typeface="楷体_GB2312"/>
              </a:rPr>
              <a:t>数据依赖程度</a:t>
            </a:r>
            <a:r>
              <a:rPr lang="zh-CN" altLang="en-US" sz="2400" b="1" dirty="0">
                <a:solidFill>
                  <a:srgbClr val="3333FF"/>
                </a:solidFill>
                <a:ea typeface="楷体_GB2312"/>
                <a:cs typeface="楷体_GB2312"/>
              </a:rPr>
              <a:t>的要求</a:t>
            </a:r>
            <a:r>
              <a:rPr lang="zh-CN" altLang="en-US" sz="2400" b="1" dirty="0">
                <a:ea typeface="楷体_GB2312"/>
                <a:cs typeface="楷体_GB2312"/>
              </a:rPr>
              <a:t>，即符合某种级别的关系模式的集合，满足不同程度要求的为不同范式</a:t>
            </a:r>
            <a:r>
              <a:rPr lang="zh-CN" altLang="en-US" sz="2400" b="1" dirty="0" smtClean="0">
                <a:ea typeface="楷体_GB2312"/>
                <a:cs typeface="楷体_GB2312"/>
              </a:rPr>
              <a:t>。</a:t>
            </a:r>
            <a:endParaRPr lang="en-US" altLang="zh-CN" sz="2400" b="1" dirty="0" smtClean="0">
              <a:ea typeface="楷体_GB2312"/>
              <a:cs typeface="楷体_GB2312"/>
            </a:endParaRPr>
          </a:p>
          <a:p>
            <a:pPr lvl="1">
              <a:lnSpc>
                <a:spcPct val="80000"/>
              </a:lnSpc>
            </a:pPr>
            <a:endParaRPr lang="en-US" altLang="zh-CN" sz="2400" b="1" dirty="0">
              <a:ea typeface="楷体_GB2312"/>
              <a:cs typeface="楷体_GB2312"/>
            </a:endParaRPr>
          </a:p>
          <a:p>
            <a:pPr lvl="1">
              <a:lnSpc>
                <a:spcPct val="80000"/>
              </a:lnSpc>
            </a:pPr>
            <a:r>
              <a:rPr lang="zh-CN" altLang="en-US" sz="2400" b="1" dirty="0">
                <a:ea typeface="楷体_GB2312"/>
                <a:cs typeface="楷体_GB2312"/>
              </a:rPr>
              <a:t>通过</a:t>
            </a:r>
            <a:r>
              <a:rPr lang="zh-CN" altLang="en-US" sz="2400" b="1" dirty="0">
                <a:solidFill>
                  <a:srgbClr val="FF0000"/>
                </a:solidFill>
                <a:ea typeface="楷体_GB2312"/>
                <a:cs typeface="楷体_GB2312"/>
              </a:rPr>
              <a:t>模式分解</a:t>
            </a:r>
            <a:r>
              <a:rPr lang="zh-CN" altLang="en-US" sz="2400" b="1" dirty="0">
                <a:ea typeface="楷体_GB2312"/>
                <a:cs typeface="楷体_GB2312"/>
              </a:rPr>
              <a:t>将</a:t>
            </a:r>
            <a:r>
              <a:rPr lang="zh-CN" altLang="en-US" sz="2400" b="1" dirty="0">
                <a:solidFill>
                  <a:srgbClr val="3333FF"/>
                </a:solidFill>
                <a:ea typeface="楷体_GB2312"/>
                <a:cs typeface="楷体_GB2312"/>
              </a:rPr>
              <a:t>一个低级范式转换为若干个高级范式</a:t>
            </a:r>
            <a:r>
              <a:rPr lang="zh-CN" altLang="en-US" sz="2400" b="1" dirty="0">
                <a:ea typeface="楷体_GB2312"/>
                <a:cs typeface="楷体_GB2312"/>
              </a:rPr>
              <a:t>的过程称作</a:t>
            </a:r>
            <a:r>
              <a:rPr lang="zh-CN" altLang="en-US" sz="2400" b="1" dirty="0">
                <a:solidFill>
                  <a:srgbClr val="FF0000"/>
                </a:solidFill>
                <a:ea typeface="楷体_GB2312"/>
                <a:cs typeface="楷体_GB2312"/>
              </a:rPr>
              <a:t>规范化</a:t>
            </a:r>
            <a:r>
              <a:rPr lang="zh-CN" altLang="en-US" sz="2400" b="1" dirty="0">
                <a:ea typeface="楷体_GB2312"/>
                <a:cs typeface="楷体_GB2312"/>
              </a:rPr>
              <a:t>（概念的纯粹化）</a:t>
            </a:r>
          </a:p>
        </p:txBody>
      </p:sp>
      <p:grpSp>
        <p:nvGrpSpPr>
          <p:cNvPr id="576516" name="Group 4"/>
          <p:cNvGrpSpPr>
            <a:grpSpLocks/>
          </p:cNvGrpSpPr>
          <p:nvPr/>
        </p:nvGrpSpPr>
        <p:grpSpPr bwMode="auto">
          <a:xfrm>
            <a:off x="5047456" y="3409859"/>
            <a:ext cx="3702050" cy="3424237"/>
            <a:chOff x="1632" y="1824"/>
            <a:chExt cx="2446" cy="2448"/>
          </a:xfrm>
        </p:grpSpPr>
        <p:sp>
          <p:nvSpPr>
            <p:cNvPr id="576517" name="Oval 5"/>
            <p:cNvSpPr>
              <a:spLocks noChangeArrowheads="1"/>
            </p:cNvSpPr>
            <p:nvPr/>
          </p:nvSpPr>
          <p:spPr bwMode="auto">
            <a:xfrm>
              <a:off x="2592" y="2834"/>
              <a:ext cx="576" cy="576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76518" name="Oval 6"/>
            <p:cNvSpPr>
              <a:spLocks noChangeAspect="1" noChangeArrowheads="1"/>
            </p:cNvSpPr>
            <p:nvPr/>
          </p:nvSpPr>
          <p:spPr bwMode="auto">
            <a:xfrm>
              <a:off x="2400" y="2629"/>
              <a:ext cx="973" cy="973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76519" name="Oval 7"/>
            <p:cNvSpPr>
              <a:spLocks noChangeAspect="1" noChangeArrowheads="1"/>
            </p:cNvSpPr>
            <p:nvPr/>
          </p:nvSpPr>
          <p:spPr bwMode="auto">
            <a:xfrm>
              <a:off x="2237" y="2431"/>
              <a:ext cx="1315" cy="1315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76520" name="Oval 8"/>
            <p:cNvSpPr>
              <a:spLocks noChangeAspect="1" noChangeArrowheads="1"/>
            </p:cNvSpPr>
            <p:nvPr/>
          </p:nvSpPr>
          <p:spPr bwMode="auto">
            <a:xfrm>
              <a:off x="2064" y="2249"/>
              <a:ext cx="1650" cy="165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76521" name="Oval 9"/>
            <p:cNvSpPr>
              <a:spLocks noChangeAspect="1" noChangeArrowheads="1"/>
            </p:cNvSpPr>
            <p:nvPr/>
          </p:nvSpPr>
          <p:spPr bwMode="auto">
            <a:xfrm>
              <a:off x="1850" y="2044"/>
              <a:ext cx="2038" cy="2038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76522" name="Oval 10"/>
            <p:cNvSpPr>
              <a:spLocks noChangeAspect="1" noChangeArrowheads="1"/>
            </p:cNvSpPr>
            <p:nvPr/>
          </p:nvSpPr>
          <p:spPr bwMode="auto">
            <a:xfrm>
              <a:off x="1632" y="1826"/>
              <a:ext cx="2446" cy="2446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76523" name="Text Box 11"/>
            <p:cNvSpPr txBox="1">
              <a:spLocks noChangeArrowheads="1"/>
            </p:cNvSpPr>
            <p:nvPr/>
          </p:nvSpPr>
          <p:spPr bwMode="auto">
            <a:xfrm>
              <a:off x="2688" y="1824"/>
              <a:ext cx="528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kumimoji="1" lang="zh-CN" altLang="en-US" sz="2400" b="1">
                  <a:latin typeface="Times New Roman" panose="02020603050405020304" pitchFamily="18" charset="0"/>
                </a:rPr>
                <a:t>1</a:t>
              </a:r>
              <a:r>
                <a:rPr kumimoji="1" lang="en-US" altLang="zh-CN" sz="2400" b="1">
                  <a:latin typeface="Times New Roman" panose="02020603050405020304" pitchFamily="18" charset="0"/>
                </a:rPr>
                <a:t>NF</a:t>
              </a:r>
            </a:p>
          </p:txBody>
        </p:sp>
        <p:sp>
          <p:nvSpPr>
            <p:cNvPr id="576524" name="Text Box 12"/>
            <p:cNvSpPr txBox="1">
              <a:spLocks noChangeArrowheads="1"/>
            </p:cNvSpPr>
            <p:nvPr/>
          </p:nvSpPr>
          <p:spPr bwMode="auto">
            <a:xfrm>
              <a:off x="2688" y="2018"/>
              <a:ext cx="528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kumimoji="1" lang="zh-CN" altLang="en-US" sz="2400" b="1">
                  <a:latin typeface="Times New Roman" panose="02020603050405020304" pitchFamily="18" charset="0"/>
                </a:rPr>
                <a:t>2</a:t>
              </a:r>
              <a:r>
                <a:rPr kumimoji="1" lang="en-US" altLang="zh-CN" sz="2400" b="1">
                  <a:latin typeface="Times New Roman" panose="02020603050405020304" pitchFamily="18" charset="0"/>
                </a:rPr>
                <a:t>NF</a:t>
              </a:r>
            </a:p>
          </p:txBody>
        </p:sp>
        <p:sp>
          <p:nvSpPr>
            <p:cNvPr id="576525" name="Text Box 13"/>
            <p:cNvSpPr txBox="1">
              <a:spLocks noChangeArrowheads="1"/>
            </p:cNvSpPr>
            <p:nvPr/>
          </p:nvSpPr>
          <p:spPr bwMode="auto">
            <a:xfrm>
              <a:off x="2688" y="2208"/>
              <a:ext cx="528" cy="3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kumimoji="1" lang="zh-CN" altLang="en-US" sz="2400" b="1">
                  <a:latin typeface="Times New Roman" panose="02020603050405020304" pitchFamily="18" charset="0"/>
                </a:rPr>
                <a:t>3</a:t>
              </a:r>
              <a:r>
                <a:rPr kumimoji="1" lang="en-US" altLang="zh-CN" sz="2400" b="1">
                  <a:latin typeface="Times New Roman" panose="02020603050405020304" pitchFamily="18" charset="0"/>
                </a:rPr>
                <a:t>NF</a:t>
              </a:r>
            </a:p>
          </p:txBody>
        </p:sp>
        <p:sp>
          <p:nvSpPr>
            <p:cNvPr id="576526" name="Text Box 14"/>
            <p:cNvSpPr txBox="1">
              <a:spLocks noChangeArrowheads="1"/>
            </p:cNvSpPr>
            <p:nvPr/>
          </p:nvSpPr>
          <p:spPr bwMode="auto">
            <a:xfrm>
              <a:off x="2688" y="2593"/>
              <a:ext cx="528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kumimoji="1" lang="zh-CN" altLang="en-US" sz="2400" b="1">
                  <a:latin typeface="Times New Roman" panose="02020603050405020304" pitchFamily="18" charset="0"/>
                </a:rPr>
                <a:t>4</a:t>
              </a:r>
              <a:r>
                <a:rPr kumimoji="1" lang="en-US" altLang="zh-CN" sz="2400" b="1">
                  <a:latin typeface="Times New Roman" panose="02020603050405020304" pitchFamily="18" charset="0"/>
                </a:rPr>
                <a:t>NF</a:t>
              </a:r>
            </a:p>
          </p:txBody>
        </p:sp>
        <p:sp>
          <p:nvSpPr>
            <p:cNvPr id="576527" name="Text Box 15"/>
            <p:cNvSpPr txBox="1">
              <a:spLocks noChangeArrowheads="1"/>
            </p:cNvSpPr>
            <p:nvPr/>
          </p:nvSpPr>
          <p:spPr bwMode="auto">
            <a:xfrm>
              <a:off x="2592" y="2402"/>
              <a:ext cx="720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kumimoji="1" lang="en-US" altLang="zh-CN" sz="2400" b="1" dirty="0">
                  <a:solidFill>
                    <a:srgbClr val="CC00CC"/>
                  </a:solidFill>
                  <a:latin typeface="Times New Roman" panose="02020603050405020304" pitchFamily="18" charset="0"/>
                </a:rPr>
                <a:t>BCNF</a:t>
              </a:r>
            </a:p>
          </p:txBody>
        </p:sp>
        <p:sp>
          <p:nvSpPr>
            <p:cNvPr id="576528" name="Text Box 16"/>
            <p:cNvSpPr txBox="1">
              <a:spLocks noChangeArrowheads="1"/>
            </p:cNvSpPr>
            <p:nvPr/>
          </p:nvSpPr>
          <p:spPr bwMode="auto">
            <a:xfrm>
              <a:off x="2688" y="2978"/>
              <a:ext cx="528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kumimoji="1" lang="zh-CN" altLang="en-US" sz="2400" b="1">
                  <a:latin typeface="Times New Roman" panose="02020603050405020304" pitchFamily="18" charset="0"/>
                </a:rPr>
                <a:t>5</a:t>
              </a:r>
              <a:r>
                <a:rPr kumimoji="1" lang="en-US" altLang="zh-CN" sz="2400" b="1">
                  <a:latin typeface="Times New Roman" panose="02020603050405020304" pitchFamily="18" charset="0"/>
                </a:rPr>
                <a:t>NF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38523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1NF</a:t>
            </a:r>
            <a:endParaRPr lang="zh-CN" altLang="en-US" dirty="0"/>
          </a:p>
        </p:txBody>
      </p:sp>
      <p:sp>
        <p:nvSpPr>
          <p:cNvPr id="3" name="Text Box 1026"/>
          <p:cNvSpPr txBox="1">
            <a:spLocks noChangeArrowheads="1"/>
          </p:cNvSpPr>
          <p:nvPr/>
        </p:nvSpPr>
        <p:spPr bwMode="auto">
          <a:xfrm>
            <a:off x="539552" y="1916832"/>
            <a:ext cx="8280920" cy="27515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  <a:spcBef>
                <a:spcPct val="30000"/>
              </a:spcBef>
              <a:buFont typeface="Arial" charset="0"/>
              <a:buNone/>
              <a:defRPr/>
            </a:pPr>
            <a:r>
              <a:rPr lang="zh-CN" altLang="en-US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定义</a:t>
            </a:r>
            <a:r>
              <a:rPr lang="en-US" altLang="zh-CN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5</a:t>
            </a:r>
            <a:r>
              <a:rPr lang="zh-CN" altLang="en-US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： 设有关系模式</a:t>
            </a:r>
            <a:r>
              <a:rPr lang="en-US" altLang="zh-CN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R(U)</a:t>
            </a:r>
            <a:r>
              <a:rPr lang="zh-CN" altLang="en-US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，其</a:t>
            </a:r>
            <a:r>
              <a:rPr lang="zh-CN" altLang="en-US" sz="2400" b="1" dirty="0">
                <a:solidFill>
                  <a:srgbClr val="3333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所有的属性都是不可分的基本数据项</a:t>
            </a:r>
            <a:r>
              <a:rPr lang="zh-CN" altLang="en-US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，则称</a:t>
            </a:r>
            <a:r>
              <a:rPr lang="en-US" altLang="zh-CN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R</a:t>
            </a:r>
            <a:r>
              <a:rPr lang="zh-CN" altLang="en-US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属于第一范式</a:t>
            </a:r>
            <a:r>
              <a:rPr lang="zh-CN" altLang="en-US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，简称</a:t>
            </a:r>
            <a:r>
              <a:rPr lang="en-US" altLang="zh-CN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1NF</a:t>
            </a:r>
            <a:r>
              <a:rPr lang="zh-CN" altLang="en-US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，记作</a:t>
            </a:r>
            <a:r>
              <a:rPr lang="en-US" altLang="zh-CN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R</a:t>
            </a:r>
            <a:r>
              <a:rPr lang="en-US" altLang="zh-CN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  <a:sym typeface="Symbol" pitchFamily="18" charset="2"/>
              </a:rPr>
              <a:t>1NF</a:t>
            </a:r>
            <a:r>
              <a:rPr lang="zh-CN" altLang="en-US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  <a:sym typeface="Symbol" pitchFamily="18" charset="2"/>
              </a:rPr>
              <a:t>。</a:t>
            </a:r>
            <a:endParaRPr lang="en-US" altLang="zh-CN" sz="2400" b="1" dirty="0">
              <a:effectLst>
                <a:outerShdw blurRad="38100" dist="38100" dir="2700000" algn="tl">
                  <a:srgbClr val="C0C0C0"/>
                </a:outerShdw>
              </a:effectLst>
              <a:latin typeface="楷体_GB2312" pitchFamily="49" charset="-122"/>
              <a:ea typeface="楷体_GB2312" pitchFamily="49" charset="-122"/>
              <a:sym typeface="Symbol" pitchFamily="18" charset="2"/>
            </a:endParaRPr>
          </a:p>
          <a:p>
            <a:pPr>
              <a:lnSpc>
                <a:spcPct val="105000"/>
              </a:lnSpc>
              <a:spcBef>
                <a:spcPct val="30000"/>
              </a:spcBef>
              <a:buFont typeface="Arial" charset="0"/>
              <a:buNone/>
              <a:defRPr/>
            </a:pPr>
            <a:r>
              <a:rPr lang="zh-CN" altLang="en-US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    </a:t>
            </a:r>
            <a:endParaRPr lang="en-US" altLang="zh-CN" sz="2400" b="1" dirty="0" smtClean="0">
              <a:effectLst>
                <a:outerShdw blurRad="38100" dist="38100" dir="2700000" algn="tl">
                  <a:srgbClr val="C0C0C0"/>
                </a:outerShdw>
              </a:effectLst>
              <a:latin typeface="楷体_GB2312" pitchFamily="49" charset="-122"/>
              <a:ea typeface="楷体_GB2312" pitchFamily="49" charset="-122"/>
            </a:endParaRPr>
          </a:p>
          <a:p>
            <a:pPr marL="342900" indent="-342900">
              <a:lnSpc>
                <a:spcPct val="105000"/>
              </a:lnSpc>
              <a:spcBef>
                <a:spcPct val="30000"/>
              </a:spcBef>
              <a:buFont typeface="Wingdings" panose="05000000000000000000" pitchFamily="2" charset="2"/>
              <a:buChar char="l"/>
              <a:defRPr/>
            </a:pPr>
            <a:r>
              <a:rPr lang="zh-CN" altLang="en-US" sz="24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在</a:t>
            </a:r>
            <a:r>
              <a:rPr lang="zh-CN" altLang="en-US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任何一个关系数据库系统中，第一范式是对关系模式的一个最起码的要求</a:t>
            </a:r>
            <a:r>
              <a:rPr lang="zh-CN" altLang="en-US" sz="24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。</a:t>
            </a:r>
            <a:endParaRPr lang="en-US" altLang="zh-CN" sz="2400" b="1" dirty="0" smtClean="0">
              <a:effectLst>
                <a:outerShdw blurRad="38100" dist="38100" dir="2700000" algn="tl">
                  <a:srgbClr val="C0C0C0"/>
                </a:outerShdw>
              </a:effectLst>
              <a:latin typeface="楷体_GB2312" pitchFamily="49" charset="-122"/>
              <a:ea typeface="楷体_GB2312" pitchFamily="49" charset="-122"/>
            </a:endParaRPr>
          </a:p>
          <a:p>
            <a:pPr marL="342900" indent="-342900">
              <a:lnSpc>
                <a:spcPct val="105000"/>
              </a:lnSpc>
              <a:spcBef>
                <a:spcPct val="30000"/>
              </a:spcBef>
              <a:buFont typeface="Wingdings" panose="05000000000000000000" pitchFamily="2" charset="2"/>
              <a:buChar char="l"/>
              <a:defRPr/>
            </a:pPr>
            <a:r>
              <a:rPr lang="zh-CN" altLang="en-US" sz="24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不</a:t>
            </a:r>
            <a:r>
              <a:rPr lang="zh-CN" altLang="en-US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满足第一范式的数据库模式不能称为关系数据库。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4668354"/>
            <a:ext cx="8030750" cy="2073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732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1916832"/>
            <a:ext cx="8151721" cy="4680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81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908720"/>
            <a:ext cx="7093426" cy="82283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2060848"/>
            <a:ext cx="4013406" cy="1543129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9992" y="2118348"/>
            <a:ext cx="3581584" cy="137802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4706" y="4504148"/>
            <a:ext cx="3626036" cy="1625684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827584" y="3684730"/>
            <a:ext cx="2520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插入异常</a:t>
            </a:r>
            <a:endParaRPr lang="zh-CN" altLang="en-US" sz="2400" dirty="0"/>
          </a:p>
        </p:txBody>
      </p:sp>
      <p:sp>
        <p:nvSpPr>
          <p:cNvPr id="7" name="文本框 6"/>
          <p:cNvSpPr txBox="1"/>
          <p:nvPr/>
        </p:nvSpPr>
        <p:spPr>
          <a:xfrm>
            <a:off x="5030644" y="3684730"/>
            <a:ext cx="2520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删除</a:t>
            </a:r>
            <a:r>
              <a:rPr lang="zh-CN" altLang="en-US" sz="2400" dirty="0" smtClean="0"/>
              <a:t>异常</a:t>
            </a:r>
            <a:endParaRPr lang="zh-CN" altLang="en-US" sz="2400" dirty="0"/>
          </a:p>
        </p:txBody>
      </p:sp>
      <p:sp>
        <p:nvSpPr>
          <p:cNvPr id="8" name="文本框 7"/>
          <p:cNvSpPr txBox="1"/>
          <p:nvPr/>
        </p:nvSpPr>
        <p:spPr>
          <a:xfrm>
            <a:off x="4067944" y="4993824"/>
            <a:ext cx="25202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更新异常</a:t>
            </a:r>
            <a:endParaRPr lang="en-US" altLang="zh-CN" sz="2400" dirty="0" smtClean="0"/>
          </a:p>
          <a:p>
            <a:r>
              <a:rPr lang="zh-CN" altLang="en-US" sz="2400" dirty="0" smtClean="0"/>
              <a:t>数据冗余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270579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2NF</a:t>
            </a:r>
            <a:endParaRPr lang="zh-CN" altLang="en-US" dirty="0"/>
          </a:p>
        </p:txBody>
      </p:sp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971600" y="1916832"/>
            <a:ext cx="7972375" cy="30129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  <a:spcBef>
                <a:spcPct val="30000"/>
              </a:spcBef>
              <a:buFont typeface="Arial" charset="0"/>
              <a:buNone/>
              <a:defRPr/>
            </a:pPr>
            <a:r>
              <a:rPr lang="zh-CN" altLang="en-US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定义</a:t>
            </a:r>
            <a:r>
              <a:rPr lang="en-US" altLang="zh-CN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6</a:t>
            </a:r>
            <a:r>
              <a:rPr lang="zh-CN" altLang="en-US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： 设有关系模式</a:t>
            </a:r>
            <a:r>
              <a:rPr lang="en-US" altLang="zh-CN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R(U)</a:t>
            </a:r>
            <a:r>
              <a:rPr lang="en-US" altLang="zh-CN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  <a:sym typeface="Symbol" pitchFamily="18" charset="2"/>
              </a:rPr>
              <a:t>1NF</a:t>
            </a:r>
            <a:r>
              <a:rPr lang="en-US" altLang="zh-CN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 </a:t>
            </a:r>
            <a:r>
              <a:rPr lang="zh-CN" altLang="en-US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，如果其</a:t>
            </a:r>
            <a:r>
              <a:rPr lang="zh-CN" altLang="en-US" sz="2800" b="1" dirty="0">
                <a:solidFill>
                  <a:srgbClr val="3333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所有非主属性都完全函数依赖于码</a:t>
            </a:r>
            <a:r>
              <a:rPr lang="zh-CN" altLang="en-US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，则称</a:t>
            </a:r>
            <a:r>
              <a:rPr lang="en-US" altLang="zh-CN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R</a:t>
            </a:r>
            <a:r>
              <a:rPr lang="zh-CN" altLang="en-US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属于第二范式</a:t>
            </a:r>
            <a:r>
              <a:rPr lang="zh-CN" altLang="en-US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，简称</a:t>
            </a:r>
            <a:r>
              <a:rPr lang="en-US" altLang="zh-CN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2NF</a:t>
            </a:r>
            <a:r>
              <a:rPr lang="zh-CN" altLang="en-US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，记作</a:t>
            </a:r>
            <a:r>
              <a:rPr lang="en-US" altLang="zh-CN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R</a:t>
            </a:r>
            <a:r>
              <a:rPr lang="en-US" altLang="zh-CN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  <a:sym typeface="Symbol" pitchFamily="18" charset="2"/>
              </a:rPr>
              <a:t>2NF</a:t>
            </a:r>
            <a:r>
              <a:rPr lang="zh-CN" altLang="en-US" sz="28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  <a:sym typeface="Symbol" pitchFamily="18" charset="2"/>
              </a:rPr>
              <a:t>。</a:t>
            </a:r>
            <a:endParaRPr lang="en-US" altLang="zh-CN" sz="2800" b="1" dirty="0" smtClean="0">
              <a:effectLst>
                <a:outerShdw blurRad="38100" dist="38100" dir="2700000" algn="tl">
                  <a:srgbClr val="C0C0C0"/>
                </a:outerShdw>
              </a:effectLst>
              <a:latin typeface="楷体_GB2312" pitchFamily="49" charset="-122"/>
              <a:ea typeface="楷体_GB2312" pitchFamily="49" charset="-122"/>
              <a:sym typeface="Symbol" pitchFamily="18" charset="2"/>
            </a:endParaRPr>
          </a:p>
          <a:p>
            <a:pPr>
              <a:lnSpc>
                <a:spcPct val="105000"/>
              </a:lnSpc>
              <a:spcBef>
                <a:spcPct val="30000"/>
              </a:spcBef>
              <a:buFont typeface="Arial" charset="0"/>
              <a:buNone/>
              <a:defRPr/>
            </a:pPr>
            <a:endParaRPr lang="zh-CN" altLang="en-US" sz="2800" b="1" dirty="0">
              <a:effectLst>
                <a:outerShdw blurRad="38100" dist="38100" dir="2700000" algn="tl">
                  <a:srgbClr val="C0C0C0"/>
                </a:outerShdw>
              </a:effectLst>
              <a:latin typeface="楷体_GB2312" pitchFamily="49" charset="-122"/>
              <a:ea typeface="楷体_GB2312" pitchFamily="49" charset="-122"/>
              <a:sym typeface="Symbol" pitchFamily="18" charset="2"/>
            </a:endParaRPr>
          </a:p>
          <a:p>
            <a:pPr marL="342900" indent="-342900">
              <a:lnSpc>
                <a:spcPct val="105000"/>
              </a:lnSpc>
              <a:spcBef>
                <a:spcPct val="30000"/>
              </a:spcBef>
              <a:buFont typeface="Wingdings" panose="05000000000000000000" pitchFamily="2" charset="2"/>
              <a:buChar char="l"/>
              <a:defRPr/>
            </a:pPr>
            <a:r>
              <a:rPr lang="zh-CN" altLang="en-US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关系模式中</a:t>
            </a:r>
            <a:r>
              <a:rPr lang="zh-CN" altLang="en-US" sz="2800" b="1" dirty="0">
                <a:solidFill>
                  <a:srgbClr val="CC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不存在非主属性对码的部分函数依赖问题</a:t>
            </a:r>
            <a:r>
              <a:rPr lang="zh-CN" altLang="en-US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3779257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2674" y="295707"/>
            <a:ext cx="5433945" cy="167198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10508"/>
            <a:ext cx="6048672" cy="2441793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2649" y="5208037"/>
            <a:ext cx="3565539" cy="1687264"/>
          </a:xfrm>
          <a:prstGeom prst="rect">
            <a:avLst/>
          </a:prstGeom>
        </p:spPr>
      </p:pic>
      <p:sp>
        <p:nvSpPr>
          <p:cNvPr id="11" name="右弧形箭头 10"/>
          <p:cNvSpPr/>
          <p:nvPr/>
        </p:nvSpPr>
        <p:spPr>
          <a:xfrm rot="19707886">
            <a:off x="6646990" y="2112984"/>
            <a:ext cx="864096" cy="2604887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78490" y="2311931"/>
            <a:ext cx="6516216" cy="83099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两类非主属性：</a:t>
            </a:r>
            <a:r>
              <a:rPr lang="en-US" altLang="zh-CN" sz="2400" dirty="0" smtClean="0"/>
              <a:t>grade</a:t>
            </a:r>
          </a:p>
          <a:p>
            <a:r>
              <a:rPr lang="en-US" altLang="zh-CN" sz="2400" dirty="0"/>
              <a:t> </a:t>
            </a:r>
            <a:r>
              <a:rPr lang="en-US" altLang="zh-CN" sz="2400" dirty="0" smtClean="0"/>
              <a:t>                     </a:t>
            </a:r>
            <a:r>
              <a:rPr lang="en-US" altLang="zh-CN" sz="2400" dirty="0" err="1" smtClean="0"/>
              <a:t>sdept</a:t>
            </a:r>
            <a:r>
              <a:rPr lang="en-US" altLang="zh-CN" sz="2400" dirty="0" smtClean="0"/>
              <a:t>, </a:t>
            </a:r>
            <a:r>
              <a:rPr lang="en-US" altLang="zh-CN" sz="2400" dirty="0" err="1" smtClean="0"/>
              <a:t>sloc</a:t>
            </a:r>
            <a:endParaRPr lang="zh-CN" altLang="en-US" sz="2400" dirty="0"/>
          </a:p>
        </p:txBody>
      </p:sp>
      <p:sp>
        <p:nvSpPr>
          <p:cNvPr id="12" name="标题 1"/>
          <p:cNvSpPr txBox="1">
            <a:spLocks/>
          </p:cNvSpPr>
          <p:nvPr/>
        </p:nvSpPr>
        <p:spPr>
          <a:xfrm>
            <a:off x="1115616" y="1057259"/>
            <a:ext cx="7793037" cy="910431"/>
          </a:xfrm>
          <a:prstGeom prst="rect">
            <a:avLst/>
          </a:prstGeom>
        </p:spPr>
        <p:txBody>
          <a:bodyPr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400" b="0" i="0" u="none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 smtClean="0"/>
              <a:t>1NF</a:t>
            </a:r>
            <a:r>
              <a:rPr lang="en-US" altLang="zh-CN" dirty="0" smtClean="0">
                <a:sym typeface="Wingdings" panose="05000000000000000000" pitchFamily="2" charset="2"/>
              </a:rPr>
              <a:t>2NF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9789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082" name="标题 558081"/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zh-CN" altLang="en-US" b="1" dirty="0">
                <a:solidFill>
                  <a:schemeClr val="folHlink"/>
                </a:solidFill>
                <a:latin typeface="楷体_GB2312" pitchFamily="49" charset="-122"/>
                <a:ea typeface="楷体_GB2312" pitchFamily="49" charset="-122"/>
              </a:rPr>
              <a:t>问题的提出</a:t>
            </a:r>
          </a:p>
        </p:txBody>
      </p:sp>
      <p:sp>
        <p:nvSpPr>
          <p:cNvPr id="558083" name="文本占位符 558082"/>
          <p:cNvSpPr>
            <a:spLocks noGrp="1"/>
          </p:cNvSpPr>
          <p:nvPr>
            <p:ph type="body" idx="1"/>
          </p:nvPr>
        </p:nvSpPr>
        <p:spPr>
          <a:xfrm>
            <a:off x="0" y="1992948"/>
            <a:ext cx="9144000" cy="4114800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zh-CN" altLang="en-US" dirty="0">
                <a:sym typeface="+mn-ea"/>
              </a:rPr>
              <a:t>针对一个具体应用，应该如何构造一个适合于它的关系数据库模式？</a:t>
            </a:r>
            <a:endParaRPr lang="zh-CN" altLang="en-US" dirty="0"/>
          </a:p>
          <a:p>
            <a:pPr>
              <a:lnSpc>
                <a:spcPct val="130000"/>
              </a:lnSpc>
            </a:pPr>
            <a:r>
              <a:rPr lang="zh-CN" altLang="en-US" dirty="0">
                <a:sym typeface="+mn-ea"/>
              </a:rPr>
              <a:t>这是数据库的逻辑设计问题</a:t>
            </a:r>
            <a:endParaRPr lang="en-US" altLang="zh-CN" dirty="0"/>
          </a:p>
          <a:p>
            <a:pPr>
              <a:lnSpc>
                <a:spcPct val="130000"/>
              </a:lnSpc>
            </a:pPr>
            <a:r>
              <a:rPr lang="zh-CN" altLang="en-US" dirty="0">
                <a:sym typeface="+mn-ea"/>
              </a:rPr>
              <a:t>关系数据库的</a:t>
            </a:r>
            <a:r>
              <a:rPr lang="zh-CN" altLang="en-US" b="1" dirty="0">
                <a:solidFill>
                  <a:srgbClr val="FF0000"/>
                </a:solidFill>
                <a:sym typeface="+mn-ea"/>
              </a:rPr>
              <a:t>规范化理论</a:t>
            </a:r>
            <a:r>
              <a:rPr lang="zh-CN" altLang="en-US" dirty="0">
                <a:sym typeface="+mn-ea"/>
              </a:rPr>
              <a:t>是数据库逻辑设计的理论基础</a:t>
            </a:r>
            <a:endParaRPr lang="zh-CN" altLang="en-US" b="1" dirty="0">
              <a:ea typeface="楷体_GB2312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1390092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476672"/>
            <a:ext cx="8317344" cy="119972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2276872"/>
            <a:ext cx="8186621" cy="3096344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51520" y="5805264"/>
            <a:ext cx="869245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i="1" dirty="0" smtClean="0">
                <a:solidFill>
                  <a:srgbClr val="3333FF"/>
                </a:solidFill>
              </a:rPr>
              <a:t>2NF</a:t>
            </a:r>
            <a:r>
              <a:rPr lang="zh-CN" altLang="en-US" sz="2800" i="1" dirty="0" smtClean="0">
                <a:solidFill>
                  <a:srgbClr val="3333FF"/>
                </a:solidFill>
              </a:rPr>
              <a:t>关系模式一定程度上减轻了插入异常，删除异常，更新异常以及数据冗余。</a:t>
            </a:r>
            <a:endParaRPr lang="zh-CN" altLang="en-US" sz="2800" i="1" dirty="0">
              <a:solidFill>
                <a:srgbClr val="3333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0122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7"/>
          <p:cNvSpPr>
            <a:spLocks noChangeArrowheads="1"/>
          </p:cNvSpPr>
          <p:nvPr/>
        </p:nvSpPr>
        <p:spPr bwMode="auto">
          <a:xfrm>
            <a:off x="107504" y="2204864"/>
            <a:ext cx="9145016" cy="932563"/>
          </a:xfrm>
          <a:prstGeom prst="rect">
            <a:avLst/>
          </a:prstGeom>
          <a:solidFill>
            <a:schemeClr val="bg2">
              <a:lumMod val="10000"/>
              <a:lumOff val="90000"/>
            </a:schemeClr>
          </a:solidFill>
          <a:ln>
            <a:noFill/>
          </a:ln>
          <a:effectLst/>
          <a:extLst/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  <a:spcBef>
                <a:spcPct val="50000"/>
              </a:spcBef>
              <a:buClr>
                <a:srgbClr val="0000FF"/>
              </a:buClr>
              <a:buFont typeface="Wingdings" pitchFamily="2" charset="2"/>
              <a:buNone/>
              <a:defRPr/>
            </a:pPr>
            <a:r>
              <a:rPr lang="en-US" altLang="zh-CN" sz="24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S1(</a:t>
            </a:r>
            <a:r>
              <a:rPr lang="en-US" altLang="zh-CN" sz="2400" u="sng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SNO</a:t>
            </a:r>
            <a:r>
              <a:rPr lang="en-US" altLang="zh-CN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, SNAME, SAGE, SSEX, SDEPT,DNAME, </a:t>
            </a:r>
            <a:r>
              <a:rPr lang="en-US" altLang="zh-CN" sz="2400" u="sng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CNO</a:t>
            </a:r>
            <a:r>
              <a:rPr lang="en-US" altLang="zh-CN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, </a:t>
            </a:r>
            <a:r>
              <a:rPr lang="en-US" altLang="zh-CN" sz="24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GRADE)      </a:t>
            </a:r>
            <a:r>
              <a:rPr lang="en-US" altLang="zh-CN" sz="28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S1</a:t>
            </a:r>
            <a:r>
              <a:rPr lang="en-US" altLang="zh-CN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  <a:sym typeface="Symbol" pitchFamily="18" charset="2"/>
              </a:rPr>
              <a:t>1NF</a:t>
            </a:r>
            <a:endParaRPr lang="en-US" altLang="zh-CN" sz="2800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3" name="标题 1"/>
          <p:cNvSpPr txBox="1">
            <a:spLocks/>
          </p:cNvSpPr>
          <p:nvPr/>
        </p:nvSpPr>
        <p:spPr>
          <a:xfrm>
            <a:off x="1091764" y="980728"/>
            <a:ext cx="7793037" cy="694407"/>
          </a:xfrm>
          <a:prstGeom prst="rect">
            <a:avLst/>
          </a:prstGeom>
        </p:spPr>
        <p:txBody>
          <a:bodyPr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400" b="0" i="0" u="none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 smtClean="0"/>
              <a:t>讨论</a:t>
            </a:r>
            <a:endParaRPr lang="zh-CN" altLang="en-US" dirty="0"/>
          </a:p>
        </p:txBody>
      </p:sp>
      <p:sp>
        <p:nvSpPr>
          <p:cNvPr id="4" name="Rectangle 1027"/>
          <p:cNvSpPr>
            <a:spLocks noChangeArrowheads="1"/>
          </p:cNvSpPr>
          <p:nvPr/>
        </p:nvSpPr>
        <p:spPr bwMode="auto">
          <a:xfrm>
            <a:off x="0" y="3933056"/>
            <a:ext cx="8498209" cy="86793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  <a:extLst/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  <a:spcBef>
                <a:spcPct val="50000"/>
              </a:spcBef>
              <a:buClr>
                <a:srgbClr val="0000FF"/>
              </a:buClr>
              <a:buFont typeface="Wingdings" pitchFamily="2" charset="2"/>
              <a:buNone/>
              <a:defRPr/>
            </a:pPr>
            <a:r>
              <a:rPr lang="en-US" altLang="zh-CN" sz="24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S_1(</a:t>
            </a:r>
            <a:r>
              <a:rPr lang="en-US" altLang="zh-CN" sz="2400" u="sng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SNO</a:t>
            </a:r>
            <a:r>
              <a:rPr lang="en-US" altLang="zh-CN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, SNAME, SAGE, SSEX, SDEPT , DNAME)</a:t>
            </a:r>
            <a:r>
              <a:rPr lang="en-US" altLang="zh-CN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  <a:sym typeface="Symbol" pitchFamily="18" charset="2"/>
              </a:rPr>
              <a:t> 2NF</a:t>
            </a:r>
            <a:r>
              <a:rPr lang="en-US" altLang="zh-CN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/>
            </a:r>
            <a:br>
              <a:rPr lang="en-US" altLang="zh-CN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</a:br>
            <a:r>
              <a:rPr lang="en-US" altLang="zh-CN" sz="24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S_2</a:t>
            </a:r>
            <a:r>
              <a:rPr lang="en-US" altLang="zh-CN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( </a:t>
            </a:r>
            <a:r>
              <a:rPr lang="en-US" altLang="zh-CN" sz="2400" u="sng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SNO, CNO</a:t>
            </a:r>
            <a:r>
              <a:rPr lang="en-US" altLang="zh-CN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, GRADE)</a:t>
            </a:r>
            <a:r>
              <a:rPr lang="en-US" altLang="zh-CN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  <a:sym typeface="Symbol" pitchFamily="18" charset="2"/>
              </a:rPr>
              <a:t> </a:t>
            </a:r>
            <a:r>
              <a:rPr lang="en-US" altLang="zh-CN" sz="24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  <a:sym typeface="Symbol" pitchFamily="18" charset="2"/>
              </a:rPr>
              <a:t>2NF</a:t>
            </a:r>
            <a:endParaRPr lang="en-US" altLang="zh-CN" sz="2400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9585" y="3348281"/>
            <a:ext cx="73448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solidFill>
                  <a:srgbClr val="FF0000"/>
                </a:solidFill>
              </a:rPr>
              <a:t>2NF</a:t>
            </a:r>
            <a:r>
              <a:rPr lang="zh-CN" altLang="en-US" sz="3200" dirty="0" smtClean="0">
                <a:solidFill>
                  <a:srgbClr val="FF0000"/>
                </a:solidFill>
              </a:rPr>
              <a:t>？</a:t>
            </a:r>
            <a:endParaRPr lang="zh-CN" altLang="en-US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2545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948"/>
            <a:ext cx="5935322" cy="274598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4" y="3140968"/>
            <a:ext cx="2939142" cy="151216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5338" y="3163006"/>
            <a:ext cx="2848574" cy="149013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2160" y="4509120"/>
            <a:ext cx="2847214" cy="219722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154" y="4680404"/>
            <a:ext cx="2991004" cy="1930499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115287" y="4702331"/>
            <a:ext cx="282003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i="1" dirty="0" smtClean="0">
                <a:solidFill>
                  <a:srgbClr val="3333FF"/>
                </a:solidFill>
              </a:rPr>
              <a:t>2NF</a:t>
            </a:r>
            <a:r>
              <a:rPr lang="zh-CN" altLang="en-US" sz="2800" i="1" dirty="0" smtClean="0">
                <a:solidFill>
                  <a:srgbClr val="3333FF"/>
                </a:solidFill>
              </a:rPr>
              <a:t>关系模式不能消除插入异常，删除异常，更新异常以及数据冗余。</a:t>
            </a:r>
            <a:endParaRPr lang="zh-CN" altLang="en-US" sz="2800" i="1" dirty="0">
              <a:solidFill>
                <a:srgbClr val="3333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7698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/>
          <p:cNvSpPr txBox="1">
            <a:spLocks noChangeArrowheads="1"/>
          </p:cNvSpPr>
          <p:nvPr/>
        </p:nvSpPr>
        <p:spPr bwMode="auto">
          <a:xfrm>
            <a:off x="179512" y="1988840"/>
            <a:ext cx="8856984" cy="26130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  <a:spcBef>
                <a:spcPct val="30000"/>
              </a:spcBef>
              <a:buFont typeface="Arial" charset="0"/>
              <a:buNone/>
              <a:defRPr/>
            </a:pPr>
            <a:r>
              <a:rPr lang="zh-CN" altLang="en-US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定义</a:t>
            </a:r>
            <a:r>
              <a:rPr lang="en-US" altLang="zh-CN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7</a:t>
            </a:r>
            <a:r>
              <a:rPr lang="zh-CN" altLang="en-US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： 设有关系模式</a:t>
            </a:r>
            <a:r>
              <a:rPr lang="en-US" altLang="zh-CN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R(U)</a:t>
            </a:r>
            <a:r>
              <a:rPr lang="en-US" altLang="zh-CN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  <a:sym typeface="Symbol" pitchFamily="18" charset="2"/>
              </a:rPr>
              <a:t>2NF</a:t>
            </a:r>
            <a:r>
              <a:rPr lang="zh-CN" altLang="en-US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，如果其</a:t>
            </a:r>
            <a:r>
              <a:rPr lang="zh-CN" altLang="en-US" sz="2800" b="1" dirty="0">
                <a:solidFill>
                  <a:srgbClr val="3333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所有非主属性都不传递函数依赖于码</a:t>
            </a:r>
            <a:r>
              <a:rPr lang="zh-CN" altLang="en-US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，则称</a:t>
            </a:r>
            <a:r>
              <a:rPr lang="en-US" altLang="zh-CN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R</a:t>
            </a:r>
            <a:r>
              <a:rPr lang="zh-CN" altLang="en-US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属于第三范式，简称</a:t>
            </a:r>
            <a:r>
              <a:rPr lang="en-US" altLang="zh-CN" sz="2800" b="1" dirty="0">
                <a:solidFill>
                  <a:srgbClr val="3333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3NF</a:t>
            </a:r>
            <a:r>
              <a:rPr lang="zh-CN" altLang="en-US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，记作</a:t>
            </a:r>
            <a:r>
              <a:rPr lang="en-US" altLang="zh-CN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R</a:t>
            </a:r>
            <a:r>
              <a:rPr lang="en-US" altLang="zh-CN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  <a:sym typeface="Symbol" pitchFamily="18" charset="2"/>
              </a:rPr>
              <a:t>3NF</a:t>
            </a:r>
            <a:r>
              <a:rPr lang="zh-CN" altLang="en-US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  <a:sym typeface="Symbol" pitchFamily="18" charset="2"/>
              </a:rPr>
              <a:t>。</a:t>
            </a:r>
          </a:p>
          <a:p>
            <a:pPr marL="457200" indent="-457200">
              <a:lnSpc>
                <a:spcPct val="105000"/>
              </a:lnSpc>
              <a:spcBef>
                <a:spcPct val="30000"/>
              </a:spcBef>
              <a:buFont typeface="Wingdings" panose="05000000000000000000" pitchFamily="2" charset="2"/>
              <a:buChar char="p"/>
              <a:defRPr/>
            </a:pPr>
            <a:endParaRPr lang="en-US" altLang="zh-CN" sz="2800" b="1" dirty="0">
              <a:effectLst>
                <a:outerShdw blurRad="38100" dist="38100" dir="2700000" algn="tl">
                  <a:srgbClr val="C0C0C0"/>
                </a:outerShdw>
              </a:effectLst>
              <a:latin typeface="楷体_GB2312" pitchFamily="49" charset="-122"/>
              <a:ea typeface="楷体_GB2312" pitchFamily="49" charset="-122"/>
            </a:endParaRPr>
          </a:p>
          <a:p>
            <a:pPr marL="457200" indent="-457200">
              <a:lnSpc>
                <a:spcPct val="105000"/>
              </a:lnSpc>
              <a:spcBef>
                <a:spcPct val="30000"/>
              </a:spcBef>
              <a:buFont typeface="Wingdings" panose="05000000000000000000" pitchFamily="2" charset="2"/>
              <a:buChar char="p"/>
              <a:defRPr/>
            </a:pPr>
            <a:r>
              <a:rPr lang="zh-CN" altLang="en-US" sz="28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解决</a:t>
            </a:r>
            <a:r>
              <a:rPr lang="zh-CN" altLang="en-US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关系模式</a:t>
            </a:r>
            <a:r>
              <a:rPr lang="zh-CN" altLang="en-US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中非主属性对码的传递函数依赖</a:t>
            </a:r>
            <a:r>
              <a:rPr lang="zh-CN" altLang="en-US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问题。</a:t>
            </a:r>
          </a:p>
        </p:txBody>
      </p:sp>
      <p:sp>
        <p:nvSpPr>
          <p:cNvPr id="3" name="标题 1"/>
          <p:cNvSpPr txBox="1">
            <a:spLocks/>
          </p:cNvSpPr>
          <p:nvPr/>
        </p:nvSpPr>
        <p:spPr>
          <a:xfrm>
            <a:off x="1115616" y="1057259"/>
            <a:ext cx="7793037" cy="910431"/>
          </a:xfrm>
          <a:prstGeom prst="rect">
            <a:avLst/>
          </a:prstGeom>
        </p:spPr>
        <p:txBody>
          <a:bodyPr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400" b="0" i="0" u="none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/>
              <a:t>3</a:t>
            </a:r>
            <a:r>
              <a:rPr lang="en-US" altLang="zh-CN" dirty="0" smtClean="0"/>
              <a:t>NF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81953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4048" y="2132856"/>
            <a:ext cx="3221996" cy="285312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4" y="2204864"/>
            <a:ext cx="4275506" cy="980914"/>
          </a:xfrm>
          <a:prstGeom prst="rect">
            <a:avLst/>
          </a:prstGeom>
        </p:spPr>
      </p:pic>
      <p:sp>
        <p:nvSpPr>
          <p:cNvPr id="4" name="标题 1"/>
          <p:cNvSpPr txBox="1">
            <a:spLocks/>
          </p:cNvSpPr>
          <p:nvPr/>
        </p:nvSpPr>
        <p:spPr>
          <a:xfrm>
            <a:off x="1115616" y="1057259"/>
            <a:ext cx="7793037" cy="910431"/>
          </a:xfrm>
          <a:prstGeom prst="rect">
            <a:avLst/>
          </a:prstGeom>
        </p:spPr>
        <p:txBody>
          <a:bodyPr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400" b="0" i="0" u="none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 smtClean="0"/>
              <a:t>2NF  </a:t>
            </a:r>
            <a:r>
              <a:rPr lang="en-US" altLang="zh-CN" dirty="0" smtClean="0">
                <a:sym typeface="Wingdings" panose="05000000000000000000" pitchFamily="2" charset="2"/>
              </a:rPr>
              <a:t> 3NF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56912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9912" y="1916832"/>
            <a:ext cx="5126724" cy="100811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875" y="3140968"/>
            <a:ext cx="7416824" cy="438267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544" y="3861048"/>
            <a:ext cx="7351307" cy="194421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115616" y="1054477"/>
            <a:ext cx="63367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/>
              <a:t>异常进一步缓解</a:t>
            </a:r>
            <a:endParaRPr lang="zh-CN" altLang="en-US" sz="4000" dirty="0"/>
          </a:p>
        </p:txBody>
      </p:sp>
    </p:spTree>
    <p:extLst>
      <p:ext uri="{BB962C8B-B14F-4D97-AF65-F5344CB8AC3E}">
        <p14:creationId xmlns:p14="http://schemas.microsoft.com/office/powerpoint/2010/main" val="3113474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7"/>
          <p:cNvSpPr>
            <a:spLocks noChangeArrowheads="1"/>
          </p:cNvSpPr>
          <p:nvPr/>
        </p:nvSpPr>
        <p:spPr bwMode="auto">
          <a:xfrm>
            <a:off x="107504" y="2204864"/>
            <a:ext cx="8892480" cy="997196"/>
          </a:xfrm>
          <a:prstGeom prst="rect">
            <a:avLst/>
          </a:prstGeom>
          <a:solidFill>
            <a:schemeClr val="bg2">
              <a:lumMod val="10000"/>
              <a:lumOff val="90000"/>
            </a:schemeClr>
          </a:solidFill>
          <a:ln>
            <a:noFill/>
          </a:ln>
          <a:effectLst/>
          <a:extLst/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  <a:spcBef>
                <a:spcPct val="50000"/>
              </a:spcBef>
              <a:buClr>
                <a:srgbClr val="0000FF"/>
              </a:buClr>
              <a:buFont typeface="Wingdings" pitchFamily="2" charset="2"/>
              <a:buNone/>
              <a:defRPr/>
            </a:pPr>
            <a:r>
              <a:rPr lang="en-US" altLang="zh-CN" sz="28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S1(</a:t>
            </a:r>
            <a:r>
              <a:rPr lang="en-US" altLang="zh-CN" sz="2800" u="sng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SNO</a:t>
            </a:r>
            <a:r>
              <a:rPr lang="en-US" altLang="zh-CN" sz="280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, SNAME, SAGE, SSEX, SDEPT,DNAME, </a:t>
            </a:r>
            <a:r>
              <a:rPr lang="en-US" altLang="zh-CN" sz="2800" u="sng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CNO</a:t>
            </a:r>
            <a:r>
              <a:rPr lang="en-US" altLang="zh-CN" sz="280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, </a:t>
            </a:r>
            <a:r>
              <a:rPr lang="en-US" altLang="zh-CN" sz="28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GRADE)      S1</a:t>
            </a:r>
            <a:r>
              <a:rPr lang="en-US" altLang="zh-CN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  <a:sym typeface="Symbol" pitchFamily="18" charset="2"/>
              </a:rPr>
              <a:t>1NF</a:t>
            </a:r>
            <a:endParaRPr lang="en-US" altLang="zh-CN" sz="2800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3" name="标题 1"/>
          <p:cNvSpPr txBox="1">
            <a:spLocks/>
          </p:cNvSpPr>
          <p:nvPr/>
        </p:nvSpPr>
        <p:spPr>
          <a:xfrm>
            <a:off x="1091764" y="980728"/>
            <a:ext cx="7793037" cy="694407"/>
          </a:xfrm>
          <a:prstGeom prst="rect">
            <a:avLst/>
          </a:prstGeom>
        </p:spPr>
        <p:txBody>
          <a:bodyPr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400" b="0" i="0" u="none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 smtClean="0"/>
              <a:t>讨论</a:t>
            </a:r>
            <a:endParaRPr lang="zh-CN" altLang="en-US" dirty="0"/>
          </a:p>
        </p:txBody>
      </p:sp>
      <p:sp>
        <p:nvSpPr>
          <p:cNvPr id="4" name="Rectangle 1027"/>
          <p:cNvSpPr>
            <a:spLocks noChangeArrowheads="1"/>
          </p:cNvSpPr>
          <p:nvPr/>
        </p:nvSpPr>
        <p:spPr bwMode="auto">
          <a:xfrm>
            <a:off x="0" y="3933056"/>
            <a:ext cx="8498209" cy="86793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  <a:extLst/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  <a:spcBef>
                <a:spcPct val="50000"/>
              </a:spcBef>
              <a:buClr>
                <a:srgbClr val="0000FF"/>
              </a:buClr>
              <a:buFont typeface="Wingdings" pitchFamily="2" charset="2"/>
              <a:buNone/>
              <a:defRPr/>
            </a:pPr>
            <a:r>
              <a:rPr lang="en-US" altLang="zh-CN" sz="24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S_1(</a:t>
            </a:r>
            <a:r>
              <a:rPr lang="en-US" altLang="zh-CN" sz="2400" u="sng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SNO</a:t>
            </a:r>
            <a:r>
              <a:rPr lang="en-US" altLang="zh-CN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, SNAME, SAGE, SSEX, SDEPT , DNAME)</a:t>
            </a:r>
            <a:r>
              <a:rPr lang="en-US" altLang="zh-CN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  <a:sym typeface="Symbol" pitchFamily="18" charset="2"/>
              </a:rPr>
              <a:t> 2NF</a:t>
            </a:r>
            <a:r>
              <a:rPr lang="en-US" altLang="zh-CN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/>
            </a:r>
            <a:br>
              <a:rPr lang="en-US" altLang="zh-CN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</a:br>
            <a:r>
              <a:rPr lang="en-US" altLang="zh-CN" sz="24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S_2</a:t>
            </a:r>
            <a:r>
              <a:rPr lang="en-US" altLang="zh-CN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( </a:t>
            </a:r>
            <a:r>
              <a:rPr lang="en-US" altLang="zh-CN" sz="2400" u="sng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SNO, CNO</a:t>
            </a:r>
            <a:r>
              <a:rPr lang="en-US" altLang="zh-CN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, GRADE)</a:t>
            </a:r>
            <a:r>
              <a:rPr lang="en-US" altLang="zh-CN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  <a:sym typeface="Symbol" pitchFamily="18" charset="2"/>
              </a:rPr>
              <a:t> </a:t>
            </a:r>
            <a:r>
              <a:rPr lang="en-US" altLang="zh-CN" sz="24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  <a:sym typeface="Symbol" pitchFamily="18" charset="2"/>
              </a:rPr>
              <a:t>2NF</a:t>
            </a:r>
            <a:endParaRPr lang="en-US" altLang="zh-CN" sz="2400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9585" y="3348281"/>
            <a:ext cx="73448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solidFill>
                  <a:srgbClr val="FF0000"/>
                </a:solidFill>
              </a:rPr>
              <a:t>2NF</a:t>
            </a:r>
            <a:r>
              <a:rPr lang="zh-CN" altLang="en-US" sz="3200" dirty="0" smtClean="0">
                <a:solidFill>
                  <a:srgbClr val="FF0000"/>
                </a:solidFill>
              </a:rPr>
              <a:t>？</a:t>
            </a:r>
            <a:endParaRPr lang="zh-CN" altLang="en-US" sz="3200" dirty="0">
              <a:solidFill>
                <a:srgbClr val="FF0000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8159" y="4806440"/>
            <a:ext cx="73448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solidFill>
                  <a:srgbClr val="FF0000"/>
                </a:solidFill>
              </a:rPr>
              <a:t>3NF</a:t>
            </a:r>
            <a:r>
              <a:rPr lang="zh-CN" altLang="en-US" sz="3200" dirty="0" smtClean="0">
                <a:solidFill>
                  <a:srgbClr val="FF0000"/>
                </a:solidFill>
              </a:rPr>
              <a:t>？</a:t>
            </a:r>
            <a:endParaRPr lang="zh-CN" altLang="en-US" sz="3200" dirty="0">
              <a:solidFill>
                <a:srgbClr val="FF0000"/>
              </a:solidFill>
            </a:endParaRPr>
          </a:p>
        </p:txBody>
      </p:sp>
      <p:sp>
        <p:nvSpPr>
          <p:cNvPr id="7" name="Rectangle 1027"/>
          <p:cNvSpPr>
            <a:spLocks noChangeArrowheads="1"/>
          </p:cNvSpPr>
          <p:nvPr/>
        </p:nvSpPr>
        <p:spPr bwMode="auto">
          <a:xfrm>
            <a:off x="34173" y="5373216"/>
            <a:ext cx="8568952" cy="144039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accent2"/>
            </a:solidFill>
            <a:miter lim="800000"/>
            <a:headEnd/>
            <a:tailEnd/>
          </a:ln>
          <a:effectLst/>
          <a:extLst/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  <a:spcBef>
                <a:spcPct val="50000"/>
              </a:spcBef>
              <a:buClr>
                <a:srgbClr val="0000FF"/>
              </a:buClr>
              <a:buFont typeface="Wingdings" pitchFamily="2" charset="2"/>
              <a:buNone/>
              <a:defRPr/>
            </a:pPr>
            <a:r>
              <a:rPr lang="en-US" altLang="zh-CN" sz="24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S_1(</a:t>
            </a:r>
            <a:r>
              <a:rPr lang="en-US" altLang="zh-CN" sz="2400" u="sng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SNO</a:t>
            </a:r>
            <a:r>
              <a:rPr lang="en-US" altLang="zh-CN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, SNAME, SAGE, SSEX, SDEPT)</a:t>
            </a:r>
            <a:r>
              <a:rPr lang="en-US" altLang="zh-CN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  <a:sym typeface="Symbol" pitchFamily="18" charset="2"/>
              </a:rPr>
              <a:t> 3NF</a:t>
            </a:r>
            <a:r>
              <a:rPr lang="en-US" altLang="zh-CN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/>
            </a:r>
            <a:br>
              <a:rPr lang="en-US" altLang="zh-CN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</a:br>
            <a:r>
              <a:rPr lang="en-US" altLang="zh-CN" sz="24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S_3(</a:t>
            </a:r>
            <a:r>
              <a:rPr lang="en-US" altLang="zh-CN" sz="2400" u="sng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SDEPT</a:t>
            </a:r>
            <a:r>
              <a:rPr lang="en-US" altLang="zh-CN" sz="24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 </a:t>
            </a:r>
            <a:r>
              <a:rPr lang="en-US" altLang="zh-CN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, DNAME)</a:t>
            </a:r>
            <a:r>
              <a:rPr lang="en-US" altLang="zh-CN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  <a:sym typeface="Symbol" pitchFamily="18" charset="2"/>
              </a:rPr>
              <a:t> 3NF</a:t>
            </a:r>
          </a:p>
          <a:p>
            <a:pPr>
              <a:lnSpc>
                <a:spcPct val="105000"/>
              </a:lnSpc>
              <a:spcBef>
                <a:spcPct val="50000"/>
              </a:spcBef>
              <a:buClr>
                <a:srgbClr val="0000FF"/>
              </a:buClr>
              <a:buFont typeface="Arial" charset="0"/>
              <a:buNone/>
              <a:defRPr/>
            </a:pPr>
            <a:r>
              <a:rPr lang="en-US" altLang="zh-CN" sz="24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S_2</a:t>
            </a:r>
            <a:r>
              <a:rPr lang="en-US" altLang="zh-CN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( </a:t>
            </a:r>
            <a:r>
              <a:rPr lang="en-US" altLang="zh-CN" sz="2400" u="sng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SNO, CNO</a:t>
            </a:r>
            <a:r>
              <a:rPr lang="en-US" altLang="zh-CN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, GRADE)</a:t>
            </a:r>
            <a:r>
              <a:rPr lang="en-US" altLang="zh-CN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  <a:sym typeface="Symbol" pitchFamily="18" charset="2"/>
              </a:rPr>
              <a:t> 3NF</a:t>
            </a:r>
            <a:endParaRPr lang="en-US" altLang="zh-CN" sz="2400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2133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讨论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683568" y="2204864"/>
            <a:ext cx="79928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关系模式</a:t>
            </a:r>
            <a:r>
              <a:rPr lang="en-US" altLang="zh-CN" sz="2400" dirty="0"/>
              <a:t> </a:t>
            </a:r>
            <a:r>
              <a:rPr lang="en-US" altLang="zh-CN" sz="2400" dirty="0" smtClean="0"/>
              <a:t>R(S,C,P), S</a:t>
            </a:r>
            <a:r>
              <a:rPr lang="zh-CN" altLang="en-US" sz="2400" dirty="0" smtClean="0"/>
              <a:t>表示学号，</a:t>
            </a:r>
            <a:r>
              <a:rPr lang="en-US" altLang="zh-CN" sz="2400" dirty="0"/>
              <a:t>C</a:t>
            </a:r>
            <a:r>
              <a:rPr lang="zh-CN" altLang="en-US" sz="2400" dirty="0" smtClean="0"/>
              <a:t>表示课程号，</a:t>
            </a:r>
            <a:r>
              <a:rPr lang="en-US" altLang="zh-CN" sz="2400" dirty="0" smtClean="0"/>
              <a:t>P</a:t>
            </a:r>
            <a:r>
              <a:rPr lang="zh-CN" altLang="en-US" sz="2400" dirty="0" smtClean="0"/>
              <a:t>表示成绩排名（一门课程没有并列名次）。</a:t>
            </a:r>
            <a:endParaRPr lang="en-US" altLang="zh-CN" sz="2400" dirty="0" smtClean="0"/>
          </a:p>
        </p:txBody>
      </p:sp>
      <p:sp>
        <p:nvSpPr>
          <p:cNvPr id="4" name="文本框 3"/>
          <p:cNvSpPr txBox="1"/>
          <p:nvPr/>
        </p:nvSpPr>
        <p:spPr>
          <a:xfrm>
            <a:off x="827584" y="3284984"/>
            <a:ext cx="77768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（</a:t>
            </a:r>
            <a:r>
              <a:rPr lang="en-US" altLang="zh-CN" sz="2400" dirty="0" smtClean="0"/>
              <a:t>1</a:t>
            </a:r>
            <a:r>
              <a:rPr lang="zh-CN" altLang="en-US" sz="2400" dirty="0" smtClean="0"/>
              <a:t>）候选码</a:t>
            </a:r>
            <a:endParaRPr lang="en-US" altLang="zh-CN" sz="2400" dirty="0" smtClean="0"/>
          </a:p>
          <a:p>
            <a:r>
              <a:rPr lang="zh-CN" altLang="en-US" sz="2400" dirty="0" smtClean="0"/>
              <a:t>（</a:t>
            </a:r>
            <a:r>
              <a:rPr lang="en-US" altLang="zh-CN" sz="2400" dirty="0" smtClean="0"/>
              <a:t>2</a:t>
            </a:r>
            <a:r>
              <a:rPr lang="zh-CN" altLang="en-US" sz="2400" dirty="0" smtClean="0"/>
              <a:t>）函数依赖</a:t>
            </a:r>
            <a:endParaRPr lang="en-US" altLang="zh-CN" sz="2400" dirty="0" smtClean="0"/>
          </a:p>
          <a:p>
            <a:r>
              <a:rPr lang="zh-CN" altLang="en-US" sz="2400" dirty="0" smtClean="0"/>
              <a:t>（</a:t>
            </a:r>
            <a:r>
              <a:rPr lang="en-US" altLang="zh-CN" sz="2400" dirty="0" smtClean="0"/>
              <a:t>3</a:t>
            </a:r>
            <a:r>
              <a:rPr lang="zh-CN" altLang="en-US" sz="2400" dirty="0" smtClean="0"/>
              <a:t>）</a:t>
            </a:r>
            <a:r>
              <a:rPr lang="en-US" altLang="zh-CN" sz="2400" dirty="0" smtClean="0"/>
              <a:t>R</a:t>
            </a:r>
            <a:r>
              <a:rPr lang="zh-CN" altLang="en-US" sz="2400" dirty="0" smtClean="0"/>
              <a:t>属于第几范式？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280290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988840"/>
            <a:ext cx="8892480" cy="395334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259632" y="1124744"/>
            <a:ext cx="57606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/>
              <a:t>一</a:t>
            </a:r>
            <a:r>
              <a:rPr lang="zh-CN" altLang="en-US" sz="3600" dirty="0" smtClean="0"/>
              <a:t>个</a:t>
            </a:r>
            <a:r>
              <a:rPr lang="en-US" altLang="zh-CN" sz="3600" dirty="0" smtClean="0"/>
              <a:t>3NF</a:t>
            </a:r>
            <a:r>
              <a:rPr lang="zh-CN" altLang="en-US" sz="3600" dirty="0" smtClean="0"/>
              <a:t>的例子</a:t>
            </a:r>
            <a:endParaRPr lang="zh-CN" altLang="en-US" sz="3600" dirty="0"/>
          </a:p>
        </p:txBody>
      </p:sp>
      <p:sp>
        <p:nvSpPr>
          <p:cNvPr id="4" name="矩形 3"/>
          <p:cNvSpPr/>
          <p:nvPr/>
        </p:nvSpPr>
        <p:spPr>
          <a:xfrm>
            <a:off x="3275856" y="2708920"/>
            <a:ext cx="1080120" cy="360040"/>
          </a:xfrm>
          <a:prstGeom prst="rect">
            <a:avLst/>
          </a:prstGeom>
          <a:solidFill>
            <a:srgbClr val="8D578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3306794" y="3356992"/>
            <a:ext cx="1337213" cy="288032"/>
          </a:xfrm>
          <a:prstGeom prst="rect">
            <a:avLst/>
          </a:prstGeom>
          <a:solidFill>
            <a:srgbClr val="8D578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5364088" y="3683867"/>
            <a:ext cx="1337213" cy="358299"/>
          </a:xfrm>
          <a:prstGeom prst="rect">
            <a:avLst/>
          </a:prstGeom>
          <a:solidFill>
            <a:srgbClr val="8D578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395536" y="3965511"/>
            <a:ext cx="3960440" cy="327585"/>
          </a:xfrm>
          <a:prstGeom prst="rect">
            <a:avLst/>
          </a:prstGeom>
          <a:solidFill>
            <a:srgbClr val="8D578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251520" y="4293096"/>
            <a:ext cx="8892480" cy="22322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7681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2132856"/>
            <a:ext cx="8009010" cy="331236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24" y="1124744"/>
            <a:ext cx="3960440" cy="52572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528" y="5676774"/>
            <a:ext cx="5112568" cy="76785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5615" y="1807520"/>
            <a:ext cx="3578691" cy="325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757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178" name="标题 562177"/>
          <p:cNvSpPr>
            <a:spLocks noGrp="1"/>
          </p:cNvSpPr>
          <p:nvPr>
            <p:ph type="title"/>
          </p:nvPr>
        </p:nvSpPr>
        <p:spPr>
          <a:xfrm>
            <a:off x="1028700" y="836613"/>
            <a:ext cx="6423025" cy="838200"/>
          </a:xfrm>
        </p:spPr>
        <p:txBody>
          <a:bodyPr anchor="b"/>
          <a:lstStyle/>
          <a:p>
            <a:r>
              <a:rPr lang="zh-CN" altLang="en-US" b="1" dirty="0">
                <a:solidFill>
                  <a:schemeClr val="folHlink"/>
                </a:solidFill>
                <a:ea typeface="楷体_GB2312" pitchFamily="49" charset="-122"/>
              </a:rPr>
              <a:t>关系模式的设计问题</a:t>
            </a:r>
          </a:p>
        </p:txBody>
      </p:sp>
      <p:sp>
        <p:nvSpPr>
          <p:cNvPr id="562179" name="文本占位符 562178"/>
          <p:cNvSpPr>
            <a:spLocks noGrp="1"/>
          </p:cNvSpPr>
          <p:nvPr>
            <p:ph type="body" idx="1"/>
          </p:nvPr>
        </p:nvSpPr>
        <p:spPr>
          <a:xfrm>
            <a:off x="121285" y="2063750"/>
            <a:ext cx="8771255" cy="23749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zh-CN" altLang="en-US" b="1" dirty="0" smtClean="0">
                <a:latin typeface="楷体_GB2312" pitchFamily="49" charset="-122"/>
                <a:ea typeface="楷体_GB2312" pitchFamily="49" charset="-122"/>
              </a:rPr>
              <a:t>假设以下</a:t>
            </a:r>
            <a:r>
              <a:rPr lang="zh-CN" altLang="en-US" sz="2800" b="1" dirty="0" smtClean="0">
                <a:latin typeface="楷体_GB2312" pitchFamily="49" charset="-122"/>
                <a:ea typeface="楷体_GB2312" pitchFamily="49" charset="-122"/>
              </a:rPr>
              <a:t>电影</a:t>
            </a:r>
            <a:r>
              <a:rPr lang="zh-CN" altLang="en-US" sz="2800" b="1" dirty="0">
                <a:latin typeface="楷体_GB2312" pitchFamily="49" charset="-122"/>
                <a:ea typeface="楷体_GB2312" pitchFamily="49" charset="-122"/>
              </a:rPr>
              <a:t>关系</a:t>
            </a:r>
            <a:r>
              <a:rPr lang="zh-CN" altLang="en-US" sz="2800" b="1" dirty="0" smtClean="0">
                <a:latin typeface="楷体_GB2312" pitchFamily="49" charset="-122"/>
                <a:ea typeface="楷体_GB2312" pitchFamily="49" charset="-122"/>
              </a:rPr>
              <a:t>模式</a:t>
            </a:r>
          </a:p>
          <a:p>
            <a:pPr lvl="1">
              <a:lnSpc>
                <a:spcPct val="90000"/>
              </a:lnSpc>
            </a:pPr>
            <a:r>
              <a:rPr lang="en-US" altLang="zh-CN" sz="2000" dirty="0" smtClean="0">
                <a:ea typeface="楷体_GB2312" pitchFamily="49" charset="-122"/>
              </a:rPr>
              <a:t>movies(</a:t>
            </a:r>
            <a:r>
              <a:rPr lang="en-US" altLang="zh-CN" sz="2000" spc="30" noProof="0" dirty="0" err="1" smtClean="0">
                <a:ln>
                  <a:noFill/>
                </a:ln>
                <a:effectLst/>
                <a:uLnTx/>
                <a:uFillTx/>
                <a:sym typeface="+mn-ea"/>
              </a:rPr>
              <a:t>title,year,length,movietype,studioname,studioaddr,starname</a:t>
            </a:r>
            <a:r>
              <a:rPr lang="en-US" altLang="zh-CN" sz="2000" dirty="0" smtClean="0">
                <a:ea typeface="楷体_GB2312" pitchFamily="49" charset="-122"/>
              </a:rPr>
              <a:t>)</a:t>
            </a:r>
          </a:p>
          <a:p>
            <a:pPr>
              <a:lnSpc>
                <a:spcPct val="90000"/>
              </a:lnSpc>
            </a:pPr>
            <a:r>
              <a:rPr lang="zh-CN" altLang="en-US" sz="2800" b="1" dirty="0" smtClean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包含了</a:t>
            </a:r>
            <a:r>
              <a:rPr lang="zh-CN" sz="2800" b="1" dirty="0" smtClean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信息</a:t>
            </a:r>
            <a:r>
              <a:rPr lang="zh-CN" sz="2800" b="1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：</a:t>
            </a:r>
          </a:p>
          <a:p>
            <a:pPr lvl="1">
              <a:lnSpc>
                <a:spcPct val="90000"/>
              </a:lnSpc>
            </a:pPr>
            <a:r>
              <a:rPr lang="zh-CN" sz="2000" dirty="0">
                <a:solidFill>
                  <a:schemeClr val="tx1"/>
                </a:solidFill>
                <a:ea typeface="楷体_GB2312" pitchFamily="49" charset="-122"/>
              </a:rPr>
              <a:t>电影：</a:t>
            </a:r>
            <a:r>
              <a:rPr lang="en-US" altLang="zh-CN" sz="2000" dirty="0" err="1">
                <a:solidFill>
                  <a:schemeClr val="tx1"/>
                </a:solidFill>
                <a:ea typeface="楷体_GB2312" pitchFamily="49" charset="-122"/>
              </a:rPr>
              <a:t>title,year,length,movietype</a:t>
            </a:r>
            <a:endParaRPr lang="en-US" altLang="zh-CN" sz="2000" dirty="0">
              <a:solidFill>
                <a:schemeClr val="tx1"/>
              </a:solidFill>
              <a:ea typeface="楷体_GB2312" pitchFamily="49" charset="-122"/>
            </a:endParaRPr>
          </a:p>
          <a:p>
            <a:pPr lvl="1">
              <a:lnSpc>
                <a:spcPct val="90000"/>
              </a:lnSpc>
            </a:pPr>
            <a:r>
              <a:rPr lang="zh-CN" altLang="en-US" sz="2000" dirty="0">
                <a:solidFill>
                  <a:schemeClr val="tx1"/>
                </a:solidFill>
                <a:ea typeface="楷体_GB2312" pitchFamily="49" charset="-122"/>
              </a:rPr>
              <a:t>电影公司：</a:t>
            </a:r>
            <a:r>
              <a:rPr lang="en-US" altLang="zh-CN" sz="2000" dirty="0" err="1">
                <a:solidFill>
                  <a:schemeClr val="tx1"/>
                </a:solidFill>
                <a:ea typeface="楷体_GB2312" pitchFamily="49" charset="-122"/>
              </a:rPr>
              <a:t>studioname,studioaddr</a:t>
            </a:r>
            <a:endParaRPr lang="en-US" altLang="zh-CN" sz="2000" dirty="0">
              <a:solidFill>
                <a:schemeClr val="tx1"/>
              </a:solidFill>
              <a:ea typeface="楷体_GB2312" pitchFamily="49" charset="-122"/>
            </a:endParaRPr>
          </a:p>
          <a:p>
            <a:pPr lvl="1">
              <a:lnSpc>
                <a:spcPct val="90000"/>
              </a:lnSpc>
            </a:pPr>
            <a:r>
              <a:rPr lang="zh-CN" altLang="en-US" sz="2000" dirty="0">
                <a:solidFill>
                  <a:schemeClr val="tx1"/>
                </a:solidFill>
                <a:ea typeface="楷体_GB2312" pitchFamily="49" charset="-122"/>
              </a:rPr>
              <a:t>影星：</a:t>
            </a:r>
            <a:r>
              <a:rPr lang="en-US" altLang="zh-CN" sz="2000" dirty="0" err="1">
                <a:solidFill>
                  <a:schemeClr val="tx1"/>
                </a:solidFill>
                <a:ea typeface="楷体_GB2312" pitchFamily="49" charset="-122"/>
              </a:rPr>
              <a:t>starname</a:t>
            </a:r>
            <a:endParaRPr lang="en-US" altLang="zh-CN" sz="2000" dirty="0">
              <a:solidFill>
                <a:schemeClr val="tx1"/>
              </a:solidFill>
              <a:ea typeface="楷体_GB2312" pitchFamily="49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87070" y="4954905"/>
            <a:ext cx="75806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('Star Wars',1977,</a:t>
            </a:r>
            <a:r>
              <a:rPr lang="en-US" altLang="zh-CN"/>
              <a:t>124,'sciFic','fox','Fox Boulevard','Harrison Ford'</a:t>
            </a:r>
            <a:r>
              <a:rPr lang="zh-CN" altLang="en-US"/>
              <a:t>)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687070" y="5420360"/>
            <a:ext cx="75806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('Star Wars',1977,</a:t>
            </a:r>
            <a:r>
              <a:rPr lang="en-US" altLang="zh-CN"/>
              <a:t>124,</a:t>
            </a:r>
            <a:r>
              <a:rPr lang="en-US" altLang="zh-CN">
                <a:sym typeface="+mn-ea"/>
              </a:rPr>
              <a:t>'sciFic',</a:t>
            </a:r>
            <a:r>
              <a:rPr lang="en-US" altLang="zh-CN"/>
              <a:t>'fox','Fox Boulevard','Mark Hamill'</a:t>
            </a:r>
            <a:r>
              <a:rPr lang="zh-CN" altLang="en-US"/>
              <a:t>)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687070" y="5788660"/>
            <a:ext cx="75806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('Star Wars',1977,</a:t>
            </a:r>
            <a:r>
              <a:rPr lang="en-US" altLang="zh-CN"/>
              <a:t>124,</a:t>
            </a:r>
            <a:r>
              <a:rPr lang="en-US" altLang="zh-CN">
                <a:sym typeface="+mn-ea"/>
              </a:rPr>
              <a:t>'sciFic',</a:t>
            </a:r>
            <a:r>
              <a:rPr lang="en-US" altLang="zh-CN"/>
              <a:t>'fox','Fox Boulevard','Carrie Fisher'</a:t>
            </a:r>
            <a:r>
              <a:rPr lang="zh-CN" altLang="en-US"/>
              <a:t>)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781685" y="6236970"/>
            <a:ext cx="75806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ym typeface="+mn-ea"/>
              </a:rPr>
              <a:t>('Star Wars',1977,</a:t>
            </a:r>
            <a:r>
              <a:rPr lang="en-US" altLang="zh-CN">
                <a:sym typeface="+mn-ea"/>
              </a:rPr>
              <a:t>124,'sciFic','fox','Fox Boulevard'    </a:t>
            </a:r>
            <a:r>
              <a:rPr lang="en-US"/>
              <a:t>.............</a:t>
            </a:r>
            <a:r>
              <a:rPr lang="zh-CN" altLang="en-US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60751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1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621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1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621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1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621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1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5621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5" grpId="0"/>
      <p:bldP spid="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76872"/>
            <a:ext cx="8874410" cy="64807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8470" y="2276872"/>
            <a:ext cx="102513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BCNF</a:t>
            </a:r>
            <a:endParaRPr lang="zh-CN" altLang="en-US" dirty="0"/>
          </a:p>
        </p:txBody>
      </p:sp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53752" y="4797152"/>
            <a:ext cx="8766906" cy="8670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  <a:spcBef>
                <a:spcPct val="40000"/>
              </a:spcBef>
              <a:buFont typeface="Arial" charset="0"/>
              <a:buNone/>
              <a:defRPr/>
            </a:pPr>
            <a:r>
              <a:rPr lang="zh-CN" altLang="en-US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定义</a:t>
            </a:r>
            <a:r>
              <a:rPr lang="en-US" altLang="zh-CN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7</a:t>
            </a:r>
            <a:r>
              <a:rPr lang="zh-CN" altLang="en-US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： 设有关系模式</a:t>
            </a:r>
            <a:r>
              <a:rPr lang="en-US" altLang="zh-CN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R(U)</a:t>
            </a:r>
            <a:r>
              <a:rPr lang="en-US" altLang="zh-CN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  <a:sym typeface="Symbol" pitchFamily="18" charset="2"/>
              </a:rPr>
              <a:t>3NF</a:t>
            </a:r>
            <a:r>
              <a:rPr lang="zh-CN" altLang="en-US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，如果其所有主属性都不部分和传递依赖于码，则称</a:t>
            </a:r>
            <a:r>
              <a:rPr lang="en-US" altLang="zh-CN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R</a:t>
            </a:r>
            <a:r>
              <a:rPr lang="zh-CN" altLang="en-US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属于</a:t>
            </a:r>
            <a:r>
              <a:rPr lang="en-US" altLang="zh-CN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BCNF</a:t>
            </a:r>
            <a:r>
              <a:rPr lang="zh-CN" altLang="en-US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范式，记作</a:t>
            </a:r>
            <a:r>
              <a:rPr lang="en-US" altLang="zh-CN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R</a:t>
            </a:r>
            <a:r>
              <a:rPr lang="en-US" altLang="zh-CN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  <a:sym typeface="Symbol" pitchFamily="18" charset="2"/>
              </a:rPr>
              <a:t>BCNF</a:t>
            </a:r>
            <a:r>
              <a:rPr lang="zh-CN" altLang="en-US" sz="24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。</a:t>
            </a:r>
            <a:endParaRPr lang="en-US" altLang="zh-CN" sz="2400" b="1" dirty="0">
              <a:effectLst>
                <a:outerShdw blurRad="38100" dist="38100" dir="2700000" algn="tl">
                  <a:srgbClr val="C0C0C0"/>
                </a:outerShdw>
              </a:effectLst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23528" y="3490219"/>
            <a:ext cx="79928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p"/>
            </a:pPr>
            <a:r>
              <a:rPr lang="zh-CN" altLang="en-US" sz="3200" dirty="0"/>
              <a:t>每一</a:t>
            </a:r>
            <a:r>
              <a:rPr lang="zh-CN" altLang="en-US" sz="3200" dirty="0" smtClean="0"/>
              <a:t>个决定因素都包含候选码</a:t>
            </a:r>
            <a:endParaRPr lang="zh-CN" altLang="en-US" sz="3200" dirty="0"/>
          </a:p>
        </p:txBody>
      </p:sp>
      <p:sp>
        <p:nvSpPr>
          <p:cNvPr id="7" name="标题 1"/>
          <p:cNvSpPr txBox="1">
            <a:spLocks/>
          </p:cNvSpPr>
          <p:nvPr/>
        </p:nvSpPr>
        <p:spPr>
          <a:xfrm>
            <a:off x="1115616" y="1057259"/>
            <a:ext cx="7793037" cy="910431"/>
          </a:xfrm>
          <a:prstGeom prst="rect">
            <a:avLst/>
          </a:prstGeom>
        </p:spPr>
        <p:txBody>
          <a:bodyPr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400" b="0" i="0" u="none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 smtClean="0"/>
              <a:t>BCNF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92109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BCNF</a:t>
            </a:r>
            <a:r>
              <a:rPr lang="zh-CN" altLang="en-US" dirty="0" smtClean="0"/>
              <a:t>关系模式的性质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2132856"/>
            <a:ext cx="6886366" cy="136815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95536" y="4365104"/>
            <a:ext cx="813690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i="1" dirty="0" smtClean="0">
                <a:solidFill>
                  <a:srgbClr val="3333FF"/>
                </a:solidFill>
              </a:rPr>
              <a:t>如果一个关系模式属于</a:t>
            </a:r>
            <a:r>
              <a:rPr lang="en-US" altLang="zh-CN" sz="2800" i="1" dirty="0" smtClean="0">
                <a:solidFill>
                  <a:srgbClr val="3333FF"/>
                </a:solidFill>
              </a:rPr>
              <a:t>BCNF</a:t>
            </a:r>
            <a:r>
              <a:rPr lang="zh-CN" altLang="en-US" sz="2800" i="1" dirty="0" smtClean="0">
                <a:solidFill>
                  <a:srgbClr val="3333FF"/>
                </a:solidFill>
              </a:rPr>
              <a:t>，则在函数依赖范畴内已经实现了彻底的分离。</a:t>
            </a:r>
            <a:endParaRPr lang="zh-CN" altLang="en-US" sz="2800" i="1" dirty="0">
              <a:solidFill>
                <a:srgbClr val="3333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834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3NF </a:t>
            </a:r>
            <a:r>
              <a:rPr lang="en-US" altLang="zh-CN" dirty="0" smtClean="0">
                <a:sym typeface="Wingdings" panose="05000000000000000000" pitchFamily="2" charset="2"/>
              </a:rPr>
              <a:t> BCNF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812" y="2204864"/>
            <a:ext cx="3869648" cy="172819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9460" y="4149080"/>
            <a:ext cx="5026102" cy="1774418"/>
          </a:xfrm>
          <a:prstGeom prst="rect">
            <a:avLst/>
          </a:prstGeom>
        </p:spPr>
      </p:pic>
      <p:sp>
        <p:nvSpPr>
          <p:cNvPr id="5" name="右弧形箭头 4"/>
          <p:cNvSpPr/>
          <p:nvPr/>
        </p:nvSpPr>
        <p:spPr>
          <a:xfrm rot="18682569">
            <a:off x="5140737" y="2370768"/>
            <a:ext cx="576064" cy="1584176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98044" y="4869160"/>
            <a:ext cx="3990611" cy="122788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640" y="-10392"/>
            <a:ext cx="9053159" cy="1686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143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908720"/>
            <a:ext cx="8352928" cy="5741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09165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386" name="标题 656385"/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zh-CN" altLang="en-US" dirty="0">
                <a:solidFill>
                  <a:schemeClr val="folHlink"/>
                </a:solidFill>
                <a:latin typeface="Tahoma" panose="020B0604030504040204" pitchFamily="34" charset="0"/>
                <a:ea typeface="楷体_GB2312" pitchFamily="49" charset="-122"/>
                <a:cs typeface="+mn-cs"/>
              </a:rPr>
              <a:t>总结说明</a:t>
            </a:r>
          </a:p>
        </p:txBody>
      </p:sp>
      <p:sp>
        <p:nvSpPr>
          <p:cNvPr id="656387" name="文本占位符 656386"/>
          <p:cNvSpPr>
            <a:spLocks noGrp="1"/>
          </p:cNvSpPr>
          <p:nvPr>
            <p:ph type="body" idx="1"/>
          </p:nvPr>
        </p:nvSpPr>
        <p:spPr>
          <a:xfrm>
            <a:off x="323528" y="2276872"/>
            <a:ext cx="8496944" cy="4114800"/>
          </a:xfrm>
        </p:spPr>
        <p:txBody>
          <a:bodyPr/>
          <a:lstStyle/>
          <a:p>
            <a:pPr algn="just">
              <a:lnSpc>
                <a:spcPct val="135000"/>
              </a:lnSpc>
              <a:buNone/>
            </a:pPr>
            <a:r>
              <a:rPr lang="zh-CN" altLang="en-US" sz="2800" dirty="0"/>
              <a:t>1.函数依赖</a:t>
            </a:r>
            <a:r>
              <a:rPr lang="zh-CN" altLang="en-US" sz="2800" dirty="0">
                <a:solidFill>
                  <a:schemeClr val="tx2"/>
                </a:solidFill>
              </a:rPr>
              <a:t>不是</a:t>
            </a:r>
            <a:r>
              <a:rPr lang="zh-CN" altLang="en-US" sz="2800" dirty="0"/>
              <a:t>指关系模式</a:t>
            </a:r>
            <a:r>
              <a:rPr lang="en-US" altLang="zh-CN" sz="2800" dirty="0"/>
              <a:t>R</a:t>
            </a:r>
            <a:r>
              <a:rPr lang="zh-CN" altLang="en-US" sz="2800" dirty="0"/>
              <a:t>的</a:t>
            </a:r>
            <a:r>
              <a:rPr lang="zh-CN" altLang="en-US" sz="2800" dirty="0">
                <a:solidFill>
                  <a:schemeClr val="tx2"/>
                </a:solidFill>
              </a:rPr>
              <a:t>某个或某些</a:t>
            </a:r>
            <a:r>
              <a:rPr lang="zh-CN" altLang="en-US" sz="2800" dirty="0"/>
              <a:t>关系实例满足的约束条件，</a:t>
            </a:r>
            <a:r>
              <a:rPr lang="zh-CN" altLang="en-US" sz="2800" dirty="0">
                <a:solidFill>
                  <a:schemeClr val="tx2"/>
                </a:solidFill>
              </a:rPr>
              <a:t>而是</a:t>
            </a:r>
            <a:r>
              <a:rPr lang="zh-CN" altLang="en-US" sz="2800" dirty="0"/>
              <a:t>指</a:t>
            </a:r>
            <a:r>
              <a:rPr lang="en-US" altLang="zh-CN" sz="2800" dirty="0"/>
              <a:t>R</a:t>
            </a:r>
            <a:r>
              <a:rPr lang="zh-CN" altLang="en-US" sz="2800" dirty="0"/>
              <a:t>的</a:t>
            </a:r>
            <a:r>
              <a:rPr lang="zh-CN" altLang="en-US" sz="2800" dirty="0">
                <a:solidFill>
                  <a:schemeClr val="tx2"/>
                </a:solidFill>
              </a:rPr>
              <a:t>所有</a:t>
            </a:r>
            <a:r>
              <a:rPr lang="zh-CN" altLang="en-US" sz="2800" dirty="0"/>
              <a:t>关系实例均要满足的约束条件</a:t>
            </a:r>
          </a:p>
          <a:p>
            <a:pPr algn="just">
              <a:lnSpc>
                <a:spcPct val="135000"/>
              </a:lnSpc>
              <a:buNone/>
            </a:pPr>
            <a:r>
              <a:rPr lang="zh-CN" altLang="en-US" sz="2800" dirty="0"/>
              <a:t>2.函数依赖是</a:t>
            </a:r>
            <a:r>
              <a:rPr lang="zh-CN" altLang="en-US" sz="2800" dirty="0">
                <a:solidFill>
                  <a:schemeClr val="tx2"/>
                </a:solidFill>
              </a:rPr>
              <a:t>语义范畴</a:t>
            </a:r>
            <a:r>
              <a:rPr lang="zh-CN" altLang="en-US" sz="2800" dirty="0"/>
              <a:t>的概念。只能根据数据的语义来确定函数依赖</a:t>
            </a:r>
          </a:p>
          <a:p>
            <a:pPr algn="just">
              <a:lnSpc>
                <a:spcPct val="135000"/>
              </a:lnSpc>
              <a:buNone/>
            </a:pPr>
            <a:r>
              <a:rPr lang="zh-CN" altLang="en-US" sz="2800" dirty="0"/>
              <a:t>    </a:t>
            </a:r>
            <a:r>
              <a:rPr lang="zh-CN" altLang="en-US" sz="2800" dirty="0">
                <a:solidFill>
                  <a:srgbClr val="000099"/>
                </a:solidFill>
              </a:rPr>
              <a:t>例如</a:t>
            </a:r>
            <a:r>
              <a:rPr lang="zh-CN" altLang="en-US" sz="2800" dirty="0" smtClean="0">
                <a:solidFill>
                  <a:srgbClr val="000099"/>
                </a:solidFill>
              </a:rPr>
              <a:t>“</a:t>
            </a:r>
            <a:r>
              <a:rPr lang="en-US" altLang="zh-CN" sz="2800" dirty="0" err="1" smtClean="0">
                <a:solidFill>
                  <a:srgbClr val="660033"/>
                </a:solidFill>
              </a:rPr>
              <a:t>studioname</a:t>
            </a:r>
            <a:r>
              <a:rPr lang="zh-CN" altLang="en-US" sz="2800" dirty="0" smtClean="0">
                <a:solidFill>
                  <a:srgbClr val="660033"/>
                </a:solidFill>
              </a:rPr>
              <a:t>→</a:t>
            </a:r>
            <a:r>
              <a:rPr lang="en-US" altLang="zh-CN" sz="2800" dirty="0" err="1" smtClean="0">
                <a:solidFill>
                  <a:srgbClr val="660033"/>
                </a:solidFill>
              </a:rPr>
              <a:t>studioaddr</a:t>
            </a:r>
            <a:r>
              <a:rPr lang="zh-CN" altLang="en-US" sz="2800" dirty="0" smtClean="0">
                <a:solidFill>
                  <a:srgbClr val="000099"/>
                </a:solidFill>
              </a:rPr>
              <a:t>”</a:t>
            </a:r>
            <a:r>
              <a:rPr lang="zh-CN" altLang="en-US" sz="2800" dirty="0">
                <a:solidFill>
                  <a:srgbClr val="000099"/>
                </a:solidFill>
              </a:rPr>
              <a:t>这个函数依赖只有在不</a:t>
            </a:r>
            <a:r>
              <a:rPr lang="zh-CN" altLang="en-US" sz="2800" dirty="0" smtClean="0">
                <a:solidFill>
                  <a:srgbClr val="000099"/>
                </a:solidFill>
              </a:rPr>
              <a:t>允许电影公司有多个地址条件</a:t>
            </a:r>
            <a:r>
              <a:rPr lang="zh-CN" altLang="en-US" sz="2800" dirty="0">
                <a:solidFill>
                  <a:srgbClr val="000099"/>
                </a:solidFill>
              </a:rPr>
              <a:t>下成立</a:t>
            </a:r>
          </a:p>
          <a:p>
            <a:endParaRPr lang="zh-CN" altLang="en-US" sz="28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/>
          <p:cNvSpPr txBox="1">
            <a:spLocks noChangeArrowheads="1"/>
          </p:cNvSpPr>
          <p:nvPr/>
        </p:nvSpPr>
        <p:spPr bwMode="auto">
          <a:xfrm>
            <a:off x="32838" y="2060848"/>
            <a:ext cx="8913069" cy="2677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ct val="40000"/>
              </a:spcBef>
              <a:buFont typeface="Arial" charset="0"/>
              <a:buNone/>
              <a:defRPr/>
            </a:pPr>
            <a:r>
              <a:rPr lang="en-US" altLang="zh-CN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【</a:t>
            </a:r>
            <a:r>
              <a:rPr lang="zh-CN" altLang="en-US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例</a:t>
            </a:r>
            <a:r>
              <a:rPr lang="en-US" altLang="zh-CN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】</a:t>
            </a:r>
            <a:r>
              <a:rPr lang="zh-CN" altLang="en-US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：已知关系模式</a:t>
            </a:r>
            <a:r>
              <a:rPr lang="en-US" altLang="zh-CN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R(A,B,C,D,E)</a:t>
            </a:r>
            <a:r>
              <a:rPr lang="zh-CN" altLang="en-US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，</a:t>
            </a:r>
            <a:r>
              <a:rPr lang="en-US" altLang="zh-CN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R</a:t>
            </a:r>
            <a:r>
              <a:rPr lang="zh-CN" altLang="en-US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上存在的函数依赖有</a:t>
            </a:r>
            <a:r>
              <a:rPr lang="en-US" altLang="zh-CN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F={AB→E, B→C, C→D}</a:t>
            </a:r>
            <a:r>
              <a:rPr lang="zh-CN" altLang="en-US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，求：</a:t>
            </a:r>
            <a:br>
              <a:rPr lang="zh-CN" altLang="en-US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</a:br>
            <a:r>
              <a:rPr lang="zh-CN" altLang="en-US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  ① 关系</a:t>
            </a:r>
            <a:r>
              <a:rPr lang="zh-CN" altLang="en-US" sz="28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模式</a:t>
            </a:r>
            <a:r>
              <a:rPr lang="zh-CN" altLang="en-US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候选</a:t>
            </a:r>
            <a:r>
              <a:rPr lang="zh-CN" altLang="en-US" sz="28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码</a:t>
            </a:r>
            <a:r>
              <a:rPr lang="zh-CN" altLang="en-US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；</a:t>
            </a:r>
            <a:br>
              <a:rPr lang="zh-CN" altLang="en-US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</a:br>
            <a:r>
              <a:rPr lang="zh-CN" altLang="en-US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  ② 该关系模式满足几范式，为什么？</a:t>
            </a:r>
            <a:br>
              <a:rPr lang="zh-CN" altLang="en-US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</a:br>
            <a:r>
              <a:rPr lang="zh-CN" altLang="en-US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  ③ 将</a:t>
            </a:r>
            <a:r>
              <a:rPr lang="en-US" altLang="zh-CN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R</a:t>
            </a:r>
            <a:r>
              <a:rPr lang="zh-CN" altLang="en-US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分解为高一级的范式，并说明理由。</a:t>
            </a:r>
          </a:p>
        </p:txBody>
      </p:sp>
      <p:sp>
        <p:nvSpPr>
          <p:cNvPr id="3" name="标题 1"/>
          <p:cNvSpPr txBox="1">
            <a:spLocks/>
          </p:cNvSpPr>
          <p:nvPr/>
        </p:nvSpPr>
        <p:spPr>
          <a:xfrm>
            <a:off x="1091764" y="980728"/>
            <a:ext cx="7793037" cy="694407"/>
          </a:xfrm>
          <a:prstGeom prst="rect">
            <a:avLst/>
          </a:prstGeom>
        </p:spPr>
        <p:txBody>
          <a:bodyPr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400" b="0" i="0" u="none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 smtClean="0"/>
              <a:t>讨论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55396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/>
          <p:cNvSpPr txBox="1">
            <a:spLocks noChangeArrowheads="1"/>
          </p:cNvSpPr>
          <p:nvPr/>
        </p:nvSpPr>
        <p:spPr bwMode="auto">
          <a:xfrm>
            <a:off x="200162" y="2852936"/>
            <a:ext cx="8496944" cy="1815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buFont typeface="Arial" charset="0"/>
              <a:buNone/>
              <a:defRPr/>
            </a:pPr>
            <a:r>
              <a:rPr lang="zh-CN" altLang="en-US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解：① 根据函数依赖集</a:t>
            </a:r>
            <a:r>
              <a:rPr lang="en-US" altLang="zh-CN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F={AB→E, B→C, C→D} </a:t>
            </a:r>
          </a:p>
          <a:p>
            <a:pPr>
              <a:buFont typeface="Arial" charset="0"/>
              <a:buNone/>
              <a:defRPr/>
            </a:pPr>
            <a:r>
              <a:rPr lang="zh-CN" altLang="en-US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由于</a:t>
            </a:r>
            <a:r>
              <a:rPr lang="en-US" altLang="zh-CN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(A,B)</a:t>
            </a:r>
            <a:r>
              <a:rPr lang="zh-CN" altLang="en-US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能够决定所有的属性集合，且没有任一真子集能够决定所有的属性集合，所以</a:t>
            </a:r>
            <a:r>
              <a:rPr lang="en-US" altLang="zh-CN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R</a:t>
            </a:r>
            <a:r>
              <a:rPr lang="zh-CN" altLang="en-US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的码为</a:t>
            </a:r>
            <a:r>
              <a:rPr lang="en-US" altLang="zh-CN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(A,B)</a:t>
            </a:r>
            <a:r>
              <a:rPr lang="zh-CN" altLang="en-US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。</a:t>
            </a:r>
          </a:p>
          <a:p>
            <a:pPr>
              <a:buFont typeface="Arial" charset="0"/>
              <a:buNone/>
              <a:defRPr/>
            </a:pPr>
            <a:endParaRPr lang="zh-CN" altLang="en-US" sz="2800" b="1" dirty="0">
              <a:effectLst>
                <a:outerShdw blurRad="38100" dist="38100" dir="2700000" algn="tl">
                  <a:srgbClr val="C0C0C0"/>
                </a:outerShdw>
              </a:effectLst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-7900" y="473748"/>
            <a:ext cx="8913069" cy="157485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  <a:extLst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ct val="40000"/>
              </a:spcBef>
              <a:buFont typeface="Arial" charset="0"/>
              <a:buNone/>
              <a:defRPr/>
            </a:pPr>
            <a:r>
              <a:rPr lang="en-US" altLang="zh-CN" sz="28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【</a:t>
            </a:r>
            <a:r>
              <a:rPr lang="zh-CN" altLang="en-US" sz="28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例</a:t>
            </a:r>
            <a:r>
              <a:rPr lang="en-US" altLang="zh-CN" sz="28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】</a:t>
            </a:r>
            <a:r>
              <a:rPr lang="zh-CN" altLang="en-US" sz="28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：已知关系模式</a:t>
            </a:r>
            <a:r>
              <a:rPr lang="en-US" altLang="zh-CN" sz="28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R(A,B,C,D,E)</a:t>
            </a:r>
            <a:r>
              <a:rPr lang="zh-CN" altLang="en-US" sz="28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，</a:t>
            </a:r>
            <a:r>
              <a:rPr lang="en-US" altLang="zh-CN" sz="28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R</a:t>
            </a:r>
            <a:r>
              <a:rPr lang="zh-CN" altLang="en-US" sz="28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上存在的函数依赖有</a:t>
            </a:r>
            <a:r>
              <a:rPr lang="en-US" altLang="zh-CN" sz="28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F={AB→E, B→C, C→D}</a:t>
            </a:r>
            <a:r>
              <a:rPr lang="zh-CN" altLang="en-US" sz="28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，求：</a:t>
            </a:r>
            <a:br>
              <a:rPr lang="zh-CN" altLang="en-US" sz="28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</a:br>
            <a:r>
              <a:rPr lang="zh-CN" altLang="en-US" sz="28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  ① 关系模式的码；</a:t>
            </a:r>
            <a:endParaRPr lang="zh-CN" altLang="en-US" sz="2800" b="1" dirty="0">
              <a:effectLst>
                <a:outerShdw blurRad="38100" dist="38100" dir="2700000" algn="tl">
                  <a:srgbClr val="C0C0C0"/>
                </a:outerShdw>
              </a:effectLst>
              <a:latin typeface="楷体_GB2312" pitchFamily="49" charset="-122"/>
              <a:ea typeface="楷体_GB2312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94717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/>
          <p:cNvSpPr txBox="1">
            <a:spLocks noChangeArrowheads="1"/>
          </p:cNvSpPr>
          <p:nvPr/>
        </p:nvSpPr>
        <p:spPr bwMode="auto">
          <a:xfrm>
            <a:off x="323529" y="2060848"/>
            <a:ext cx="8496944" cy="22467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buFont typeface="Arial" charset="0"/>
              <a:buNone/>
              <a:defRPr/>
            </a:pPr>
            <a:r>
              <a:rPr lang="zh-CN" altLang="en-US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解</a:t>
            </a:r>
            <a:r>
              <a:rPr lang="zh-CN" altLang="en-US" sz="28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：</a:t>
            </a:r>
            <a:endParaRPr lang="en-US" altLang="zh-CN" sz="2800" b="1" dirty="0" smtClean="0">
              <a:effectLst>
                <a:outerShdw blurRad="38100" dist="38100" dir="2700000" algn="tl">
                  <a:srgbClr val="C0C0C0"/>
                </a:outerShdw>
              </a:effectLst>
              <a:latin typeface="楷体_GB2312" pitchFamily="49" charset="-122"/>
              <a:ea typeface="楷体_GB2312" pitchFamily="49" charset="-122"/>
            </a:endParaRPr>
          </a:p>
          <a:p>
            <a:pPr>
              <a:buFont typeface="Arial" charset="0"/>
              <a:buNone/>
              <a:defRPr/>
            </a:pPr>
            <a:r>
              <a:rPr lang="zh-CN" altLang="en-US" sz="28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② </a:t>
            </a:r>
            <a:r>
              <a:rPr lang="zh-CN" altLang="en-US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已知</a:t>
            </a:r>
            <a:r>
              <a:rPr lang="en-US" altLang="zh-CN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R</a:t>
            </a:r>
            <a:r>
              <a:rPr lang="zh-CN" altLang="en-US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的码为</a:t>
            </a:r>
            <a:r>
              <a:rPr lang="en-US" altLang="zh-CN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(A,B)</a:t>
            </a:r>
            <a:r>
              <a:rPr lang="zh-CN" altLang="en-US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，所以非主属性为</a:t>
            </a:r>
            <a:r>
              <a:rPr lang="en-US" altLang="zh-CN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C,D,E</a:t>
            </a:r>
            <a:r>
              <a:rPr lang="zh-CN" altLang="en-US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。</a:t>
            </a:r>
          </a:p>
          <a:p>
            <a:pPr>
              <a:buFont typeface="Arial" charset="0"/>
              <a:buNone/>
              <a:defRPr/>
            </a:pPr>
            <a:r>
              <a:rPr lang="zh-CN" altLang="en-US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∵  </a:t>
            </a:r>
            <a:r>
              <a:rPr lang="en-US" altLang="zh-CN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F</a:t>
            </a:r>
            <a:r>
              <a:rPr lang="zh-CN" altLang="en-US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中存在</a:t>
            </a:r>
            <a:r>
              <a:rPr lang="en-US" altLang="zh-CN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B→C</a:t>
            </a:r>
          </a:p>
          <a:p>
            <a:pPr>
              <a:buFont typeface="Arial" charset="0"/>
              <a:buNone/>
              <a:defRPr/>
            </a:pPr>
            <a:r>
              <a:rPr lang="en-US" altLang="zh-CN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∴ </a:t>
            </a:r>
            <a:r>
              <a:rPr lang="zh-CN" altLang="en-US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存在非主属性</a:t>
            </a:r>
            <a:r>
              <a:rPr lang="en-US" altLang="zh-CN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C</a:t>
            </a:r>
            <a:r>
              <a:rPr lang="zh-CN" altLang="en-US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对码</a:t>
            </a:r>
            <a:r>
              <a:rPr lang="en-US" altLang="zh-CN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(A,B)</a:t>
            </a:r>
            <a:r>
              <a:rPr lang="zh-CN" altLang="en-US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的部分函数依赖，所以</a:t>
            </a:r>
            <a:r>
              <a:rPr lang="en-US" altLang="zh-CN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R∈1NF</a:t>
            </a:r>
            <a:r>
              <a:rPr lang="zh-CN" altLang="en-US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。</a:t>
            </a:r>
          </a:p>
        </p:txBody>
      </p:sp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-7900" y="473748"/>
            <a:ext cx="8913069" cy="157485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  <a:extLst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ct val="40000"/>
              </a:spcBef>
              <a:defRPr/>
            </a:pPr>
            <a:r>
              <a:rPr lang="en-US" altLang="zh-CN" sz="28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【</a:t>
            </a:r>
            <a:r>
              <a:rPr lang="zh-CN" altLang="en-US" sz="28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例</a:t>
            </a:r>
            <a:r>
              <a:rPr lang="en-US" altLang="zh-CN" sz="28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】</a:t>
            </a:r>
            <a:r>
              <a:rPr lang="zh-CN" altLang="en-US" sz="28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：已知关系模式</a:t>
            </a:r>
            <a:r>
              <a:rPr lang="en-US" altLang="zh-CN" sz="28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R(A,B,C,D,E)</a:t>
            </a:r>
            <a:r>
              <a:rPr lang="zh-CN" altLang="en-US" sz="28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，</a:t>
            </a:r>
            <a:r>
              <a:rPr lang="en-US" altLang="zh-CN" sz="28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R</a:t>
            </a:r>
            <a:r>
              <a:rPr lang="zh-CN" altLang="en-US" sz="28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上存在的函数依赖有</a:t>
            </a:r>
            <a:r>
              <a:rPr lang="en-US" altLang="zh-CN" sz="28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F={AB→E, B→C, C→D}</a:t>
            </a:r>
            <a:r>
              <a:rPr lang="zh-CN" altLang="en-US" sz="28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，求：</a:t>
            </a:r>
            <a:br>
              <a:rPr lang="zh-CN" altLang="en-US" sz="28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</a:br>
            <a:r>
              <a:rPr lang="zh-CN" altLang="en-US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② 该关系模式满足几范式，为什么？</a:t>
            </a:r>
          </a:p>
        </p:txBody>
      </p:sp>
    </p:spTree>
    <p:extLst>
      <p:ext uri="{BB962C8B-B14F-4D97-AF65-F5344CB8AC3E}">
        <p14:creationId xmlns:p14="http://schemas.microsoft.com/office/powerpoint/2010/main" val="2067642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-7900" y="473748"/>
            <a:ext cx="8913069" cy="157485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  <a:extLst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ct val="40000"/>
              </a:spcBef>
              <a:defRPr/>
            </a:pPr>
            <a:r>
              <a:rPr lang="en-US" altLang="zh-CN" sz="28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【</a:t>
            </a:r>
            <a:r>
              <a:rPr lang="zh-CN" altLang="en-US" sz="28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例</a:t>
            </a:r>
            <a:r>
              <a:rPr lang="en-US" altLang="zh-CN" sz="28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】</a:t>
            </a:r>
            <a:r>
              <a:rPr lang="zh-CN" altLang="en-US" sz="28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：已知关系模式</a:t>
            </a:r>
            <a:r>
              <a:rPr lang="en-US" altLang="zh-CN" sz="28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R(A,B,C,D,E)</a:t>
            </a:r>
            <a:r>
              <a:rPr lang="zh-CN" altLang="en-US" sz="28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，</a:t>
            </a:r>
            <a:r>
              <a:rPr lang="en-US" altLang="zh-CN" sz="28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R</a:t>
            </a:r>
            <a:r>
              <a:rPr lang="zh-CN" altLang="en-US" sz="28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上存在的函数依赖有</a:t>
            </a:r>
            <a:r>
              <a:rPr lang="en-US" altLang="zh-CN" sz="28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F={AB→E, B→C, C→D}</a:t>
            </a:r>
            <a:r>
              <a:rPr lang="zh-CN" altLang="en-US" sz="28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，求：</a:t>
            </a:r>
            <a:br>
              <a:rPr lang="zh-CN" altLang="en-US" sz="28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</a:br>
            <a:r>
              <a:rPr lang="en-US" altLang="zh-CN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③</a:t>
            </a:r>
            <a:r>
              <a:rPr lang="zh-CN" altLang="en-US" sz="28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将</a:t>
            </a:r>
            <a:r>
              <a:rPr lang="en-US" altLang="zh-CN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R</a:t>
            </a:r>
            <a:r>
              <a:rPr lang="zh-CN" altLang="en-US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分解为高一级的范式，并说明理由。</a:t>
            </a:r>
          </a:p>
        </p:txBody>
      </p:sp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-7900" y="2924944"/>
            <a:ext cx="8913069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buFont typeface="Arial" charset="0"/>
              <a:buNone/>
              <a:defRPr/>
            </a:pPr>
            <a:r>
              <a:rPr lang="en-US" altLang="zh-CN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③ </a:t>
            </a:r>
            <a:r>
              <a:rPr lang="zh-CN" altLang="en-US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将</a:t>
            </a:r>
            <a:r>
              <a:rPr lang="en-US" altLang="zh-CN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R</a:t>
            </a:r>
            <a:r>
              <a:rPr lang="zh-CN" altLang="en-US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分解为</a:t>
            </a:r>
            <a:r>
              <a:rPr lang="en-US" altLang="zh-CN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R1</a:t>
            </a:r>
            <a:r>
              <a:rPr lang="zh-CN" altLang="en-US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，</a:t>
            </a:r>
            <a:r>
              <a:rPr lang="en-US" altLang="zh-CN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R2</a:t>
            </a:r>
            <a:r>
              <a:rPr lang="zh-CN" altLang="en-US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：</a:t>
            </a:r>
          </a:p>
          <a:p>
            <a:pPr>
              <a:buFont typeface="Arial" charset="0"/>
              <a:buNone/>
              <a:defRPr/>
            </a:pPr>
            <a:r>
              <a:rPr lang="zh-CN" altLang="en-US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   </a:t>
            </a:r>
            <a:r>
              <a:rPr lang="en-US" altLang="zh-CN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R1</a:t>
            </a:r>
            <a:r>
              <a:rPr lang="zh-CN" altLang="en-US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（</a:t>
            </a:r>
            <a:r>
              <a:rPr lang="en-US" altLang="zh-CN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A,B,E</a:t>
            </a:r>
            <a:r>
              <a:rPr lang="zh-CN" altLang="en-US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），</a:t>
            </a:r>
            <a:r>
              <a:rPr lang="en-US" altLang="zh-CN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F1={(A,B)→E}</a:t>
            </a:r>
            <a:r>
              <a:rPr lang="zh-CN" altLang="en-US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；</a:t>
            </a:r>
          </a:p>
          <a:p>
            <a:pPr>
              <a:buFont typeface="Arial" charset="0"/>
              <a:buNone/>
              <a:defRPr/>
            </a:pPr>
            <a:r>
              <a:rPr lang="zh-CN" altLang="en-US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   </a:t>
            </a:r>
            <a:r>
              <a:rPr lang="en-US" altLang="zh-CN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R2</a:t>
            </a:r>
            <a:r>
              <a:rPr lang="zh-CN" altLang="en-US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（</a:t>
            </a:r>
            <a:r>
              <a:rPr lang="en-US" altLang="zh-CN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B,C,D</a:t>
            </a:r>
            <a:r>
              <a:rPr lang="zh-CN" altLang="en-US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），</a:t>
            </a:r>
            <a:r>
              <a:rPr lang="en-US" altLang="zh-CN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F2={ B→C</a:t>
            </a:r>
            <a:r>
              <a:rPr lang="zh-CN" altLang="en-US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，</a:t>
            </a:r>
            <a:r>
              <a:rPr lang="en-US" altLang="zh-CN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C→D}</a:t>
            </a:r>
            <a:r>
              <a:rPr lang="zh-CN" altLang="en-US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。</a:t>
            </a:r>
          </a:p>
          <a:p>
            <a:pPr>
              <a:buFont typeface="Arial" charset="0"/>
              <a:buNone/>
              <a:defRPr/>
            </a:pPr>
            <a:r>
              <a:rPr lang="en-US" altLang="zh-CN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R1</a:t>
            </a:r>
            <a:r>
              <a:rPr lang="zh-CN" altLang="en-US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中：不存在非主属性对候选码的部分函数依赖，所以</a:t>
            </a:r>
            <a:r>
              <a:rPr lang="en-US" altLang="zh-CN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R1∈2NF</a:t>
            </a:r>
            <a:r>
              <a:rPr lang="zh-CN" altLang="en-US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。</a:t>
            </a:r>
          </a:p>
          <a:p>
            <a:pPr>
              <a:buFont typeface="Arial" charset="0"/>
              <a:buNone/>
              <a:defRPr/>
            </a:pPr>
            <a:r>
              <a:rPr lang="en-US" altLang="zh-CN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R2</a:t>
            </a:r>
            <a:r>
              <a:rPr lang="zh-CN" altLang="en-US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中：码为</a:t>
            </a:r>
            <a:r>
              <a:rPr lang="en-US" altLang="zh-CN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B</a:t>
            </a:r>
            <a:r>
              <a:rPr lang="zh-CN" altLang="en-US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，则非主属性为</a:t>
            </a:r>
            <a:r>
              <a:rPr lang="en-US" altLang="zh-CN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C</a:t>
            </a:r>
            <a:r>
              <a:rPr lang="zh-CN" altLang="en-US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，</a:t>
            </a:r>
            <a:r>
              <a:rPr lang="en-US" altLang="zh-CN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D</a:t>
            </a:r>
            <a:r>
              <a:rPr lang="zh-CN" altLang="en-US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，不存在非主属性对候选码的部分函数依赖，所以</a:t>
            </a:r>
            <a:r>
              <a:rPr lang="en-US" altLang="zh-CN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R2∈2NF</a:t>
            </a:r>
            <a:r>
              <a:rPr lang="zh-CN" altLang="en-US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1913479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178" name="标题 562177"/>
          <p:cNvSpPr>
            <a:spLocks noGrp="1"/>
          </p:cNvSpPr>
          <p:nvPr>
            <p:ph type="title"/>
          </p:nvPr>
        </p:nvSpPr>
        <p:spPr>
          <a:xfrm>
            <a:off x="1028700" y="836613"/>
            <a:ext cx="6423025" cy="838200"/>
          </a:xfrm>
        </p:spPr>
        <p:txBody>
          <a:bodyPr anchor="b"/>
          <a:lstStyle/>
          <a:p>
            <a:r>
              <a:rPr lang="zh-CN" altLang="en-US" b="1" dirty="0">
                <a:solidFill>
                  <a:schemeClr val="folHlink"/>
                </a:solidFill>
                <a:ea typeface="楷体_GB2312" pitchFamily="49" charset="-122"/>
              </a:rPr>
              <a:t>关系模式的设计问题</a:t>
            </a:r>
          </a:p>
        </p:txBody>
      </p:sp>
      <p:sp>
        <p:nvSpPr>
          <p:cNvPr id="562179" name="文本占位符 562178"/>
          <p:cNvSpPr>
            <a:spLocks noGrp="1"/>
          </p:cNvSpPr>
          <p:nvPr>
            <p:ph type="body" idx="1"/>
          </p:nvPr>
        </p:nvSpPr>
        <p:spPr>
          <a:xfrm>
            <a:off x="81064" y="2057952"/>
            <a:ext cx="8946515" cy="1584176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zh-CN" altLang="en-US" sz="2800" b="1" dirty="0" smtClean="0">
                <a:latin typeface="楷体_GB2312" pitchFamily="49" charset="-122"/>
                <a:ea typeface="楷体_GB2312" pitchFamily="49" charset="-122"/>
              </a:rPr>
              <a:t>以下关系模式</a:t>
            </a:r>
            <a:r>
              <a:rPr lang="en-US" altLang="zh-CN" sz="2055" dirty="0" smtClean="0">
                <a:ea typeface="楷体_GB2312" pitchFamily="49" charset="-122"/>
                <a:sym typeface="+mn-ea"/>
              </a:rPr>
              <a:t>movies(</a:t>
            </a:r>
            <a:r>
              <a:rPr lang="en-US" altLang="zh-CN" sz="2055" spc="30" noProof="0" dirty="0" err="1" smtClean="0">
                <a:ln>
                  <a:noFill/>
                </a:ln>
                <a:effectLst/>
                <a:uLnTx/>
                <a:uFillTx/>
                <a:sym typeface="+mn-ea"/>
              </a:rPr>
              <a:t>title,year,length,movietype,studioname,studioaddr,starname</a:t>
            </a:r>
            <a:r>
              <a:rPr lang="en-US" altLang="zh-CN" sz="2055" dirty="0">
                <a:ea typeface="楷体_GB2312" pitchFamily="49" charset="-122"/>
                <a:sym typeface="+mn-ea"/>
              </a:rPr>
              <a:t>)</a:t>
            </a:r>
            <a:endParaRPr lang="en-US" altLang="zh-CN" sz="2055" dirty="0">
              <a:ea typeface="楷体_GB2312" pitchFamily="49" charset="-122"/>
            </a:endParaRPr>
          </a:p>
          <a:p>
            <a:pPr lvl="1">
              <a:lnSpc>
                <a:spcPct val="90000"/>
              </a:lnSpc>
            </a:pPr>
            <a:r>
              <a:rPr lang="zh-CN" altLang="en-US" sz="2450" b="1" dirty="0">
                <a:solidFill>
                  <a:schemeClr val="hlink"/>
                </a:solidFill>
                <a:latin typeface="楷体_GB2312" pitchFamily="49" charset="-122"/>
                <a:ea typeface="楷体_GB2312" pitchFamily="49" charset="-122"/>
              </a:rPr>
              <a:t>它存在哪些问题？</a:t>
            </a:r>
          </a:p>
          <a:p>
            <a:pPr lvl="1">
              <a:lnSpc>
                <a:spcPct val="90000"/>
              </a:lnSpc>
            </a:pPr>
            <a:r>
              <a:rPr lang="zh-CN" altLang="en-US" sz="2450" b="1" dirty="0">
                <a:solidFill>
                  <a:schemeClr val="hlink"/>
                </a:solidFill>
                <a:latin typeface="楷体_GB2312" pitchFamily="49" charset="-122"/>
                <a:ea typeface="楷体_GB2312" pitchFamily="49" charset="-122"/>
              </a:rPr>
              <a:t>原因何在？</a:t>
            </a:r>
            <a:endParaRPr lang="en-US" altLang="zh-CN" sz="2450" dirty="0">
              <a:solidFill>
                <a:schemeClr val="hlink"/>
              </a:solidFill>
              <a:ea typeface="楷体_GB2312" pitchFamily="49" charset="-122"/>
            </a:endParaRP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3645024"/>
            <a:ext cx="7885525" cy="2994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19891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290" name="标题 652289"/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zh-CN" altLang="en-US" b="1" dirty="0">
                <a:solidFill>
                  <a:schemeClr val="folHlink"/>
                </a:solidFill>
                <a:ea typeface="楷体_GB2312" pitchFamily="49" charset="-122"/>
              </a:rPr>
              <a:t>关系模式</a:t>
            </a:r>
            <a:r>
              <a:rPr lang="en-US" altLang="zh-CN" b="1" dirty="0">
                <a:solidFill>
                  <a:schemeClr val="folHlink"/>
                </a:solidFill>
                <a:ea typeface="楷体_GB2312" pitchFamily="49" charset="-122"/>
                <a:sym typeface="+mn-ea"/>
              </a:rPr>
              <a:t>M</a:t>
            </a:r>
            <a:r>
              <a:rPr lang="zh-CN" altLang="en-US" b="1" dirty="0">
                <a:solidFill>
                  <a:schemeClr val="folHlink"/>
                </a:solidFill>
                <a:ea typeface="楷体_GB2312" pitchFamily="49" charset="-122"/>
                <a:sym typeface="+mn-ea"/>
              </a:rPr>
              <a:t>ovies</a:t>
            </a:r>
            <a:r>
              <a:rPr lang="zh-CN" altLang="en-US" b="1" dirty="0">
                <a:solidFill>
                  <a:schemeClr val="folHlink"/>
                </a:solidFill>
                <a:ea typeface="楷体_GB2312" pitchFamily="49" charset="-122"/>
              </a:rPr>
              <a:t>中存在的问题</a:t>
            </a:r>
          </a:p>
        </p:txBody>
      </p:sp>
      <p:sp>
        <p:nvSpPr>
          <p:cNvPr id="652291" name="文本占位符 652290"/>
          <p:cNvSpPr>
            <a:spLocks noGrp="1"/>
          </p:cNvSpPr>
          <p:nvPr>
            <p:ph type="body" idx="1"/>
          </p:nvPr>
        </p:nvSpPr>
        <p:spPr>
          <a:xfrm>
            <a:off x="318135" y="1877695"/>
            <a:ext cx="8508365" cy="4610100"/>
          </a:xfrm>
        </p:spPr>
        <p:txBody>
          <a:bodyPr/>
          <a:lstStyle/>
          <a:p>
            <a:pPr>
              <a:lnSpc>
                <a:spcPct val="130000"/>
              </a:lnSpc>
              <a:buClr>
                <a:schemeClr val="bg1"/>
              </a:buClr>
              <a:buSzPct val="100000"/>
              <a:buNone/>
            </a:pPr>
            <a:r>
              <a:rPr lang="zh-CN" altLang="en-US" sz="2800" dirty="0">
                <a:solidFill>
                  <a:srgbClr val="660066"/>
                </a:solidFill>
              </a:rPr>
              <a:t>⒈ </a:t>
            </a:r>
            <a:r>
              <a:rPr lang="zh-CN" altLang="en-US" sz="2800" dirty="0" smtClean="0">
                <a:solidFill>
                  <a:srgbClr val="660066"/>
                </a:solidFill>
              </a:rPr>
              <a:t>数据冗余太</a:t>
            </a:r>
            <a:r>
              <a:rPr lang="zh-CN" altLang="en-US" sz="2800" dirty="0">
                <a:solidFill>
                  <a:srgbClr val="660066"/>
                </a:solidFill>
              </a:rPr>
              <a:t>大</a:t>
            </a:r>
          </a:p>
          <a:p>
            <a:pPr lvl="2">
              <a:lnSpc>
                <a:spcPct val="130000"/>
              </a:lnSpc>
              <a:buClr>
                <a:schemeClr val="tx1"/>
              </a:buClr>
            </a:pPr>
            <a:r>
              <a:rPr lang="zh-CN" altLang="en-US" sz="2055" dirty="0" smtClean="0"/>
              <a:t>例</a:t>
            </a:r>
            <a:r>
              <a:rPr lang="zh-CN" altLang="en-US" sz="2055" dirty="0"/>
              <a:t>：</a:t>
            </a:r>
            <a:r>
              <a:rPr lang="zh-CN" altLang="en-US" sz="2050" dirty="0">
                <a:sym typeface="+mn-ea"/>
              </a:rPr>
              <a:t>('Star Wars',1977</a:t>
            </a:r>
            <a:r>
              <a:rPr lang="en-US" altLang="zh-CN" sz="2050" dirty="0">
                <a:sym typeface="+mn-ea"/>
              </a:rPr>
              <a:t>)</a:t>
            </a:r>
            <a:r>
              <a:rPr lang="zh-CN" altLang="en-US" sz="2055" dirty="0"/>
              <a:t>电影的时长、电影公司地址重复出现</a:t>
            </a:r>
          </a:p>
          <a:p>
            <a:pPr>
              <a:lnSpc>
                <a:spcPct val="130000"/>
              </a:lnSpc>
              <a:buNone/>
            </a:pPr>
            <a:endParaRPr lang="zh-CN" altLang="en-US" sz="2800" dirty="0"/>
          </a:p>
        </p:txBody>
      </p:sp>
      <p:sp>
        <p:nvSpPr>
          <p:cNvPr id="2" name="TextBox 1"/>
          <p:cNvSpPr txBox="1"/>
          <p:nvPr/>
        </p:nvSpPr>
        <p:spPr>
          <a:xfrm>
            <a:off x="1475656" y="3717032"/>
            <a:ext cx="684076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zh-CN" altLang="en-US" sz="4000" dirty="0">
                <a:solidFill>
                  <a:srgbClr val="FF0000"/>
                </a:solidFill>
              </a:rPr>
              <a:t>不必要的数据重复</a:t>
            </a:r>
            <a:r>
              <a:rPr lang="zh-CN" altLang="en-US" sz="4000" dirty="0" smtClean="0">
                <a:solidFill>
                  <a:srgbClr val="FF0000"/>
                </a:solidFill>
              </a:rPr>
              <a:t>称为</a:t>
            </a:r>
            <a:endParaRPr lang="en-US" altLang="zh-CN" sz="4000" dirty="0" smtClean="0">
              <a:solidFill>
                <a:srgbClr val="FF0000"/>
              </a:solidFill>
            </a:endParaRPr>
          </a:p>
          <a:p>
            <a:pPr marL="0" lvl="1"/>
            <a:r>
              <a:rPr lang="zh-CN" altLang="en-US" sz="4000" dirty="0" smtClean="0">
                <a:solidFill>
                  <a:srgbClr val="FF0000"/>
                </a:solidFill>
              </a:rPr>
              <a:t>冗余</a:t>
            </a:r>
            <a:r>
              <a:rPr lang="en-US" altLang="zh-CN" sz="4000" dirty="0">
                <a:solidFill>
                  <a:srgbClr val="FF0000"/>
                </a:solidFill>
              </a:rPr>
              <a:t>(redundancy)</a:t>
            </a:r>
            <a:r>
              <a:rPr lang="zh-CN" altLang="en-US" sz="4000" dirty="0" smtClean="0">
                <a:solidFill>
                  <a:srgbClr val="FF0000"/>
                </a:solidFill>
              </a:rPr>
              <a:t>；</a:t>
            </a:r>
            <a:endParaRPr lang="zh-CN" altLang="en-US" sz="4000" dirty="0">
              <a:solidFill>
                <a:srgbClr val="FF0000"/>
              </a:solidFill>
            </a:endParaRPr>
          </a:p>
          <a:p>
            <a:endParaRPr lang="zh-CN" altLang="en-US" sz="4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7666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938" y="3737765"/>
            <a:ext cx="7885525" cy="2994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52290" name="标题 652289"/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pPr algn="l"/>
            <a:r>
              <a:rPr lang="zh-CN" altLang="en-US" sz="4400" b="1" dirty="0">
                <a:solidFill>
                  <a:schemeClr val="folHlink"/>
                </a:solidFill>
                <a:ea typeface="楷体_GB2312" pitchFamily="49" charset="-122"/>
              </a:rPr>
              <a:t>关系模式</a:t>
            </a:r>
            <a:r>
              <a:rPr lang="en-US" altLang="zh-CN" sz="4400" b="1" dirty="0">
                <a:solidFill>
                  <a:schemeClr val="folHlink"/>
                </a:solidFill>
                <a:ea typeface="楷体_GB2312" pitchFamily="49" charset="-122"/>
                <a:sym typeface="+mn-ea"/>
              </a:rPr>
              <a:t>M</a:t>
            </a:r>
            <a:r>
              <a:rPr lang="zh-CN" altLang="en-US" sz="4400" b="1" dirty="0">
                <a:solidFill>
                  <a:schemeClr val="folHlink"/>
                </a:solidFill>
                <a:ea typeface="楷体_GB2312" pitchFamily="49" charset="-122"/>
                <a:sym typeface="+mn-ea"/>
              </a:rPr>
              <a:t>ovies</a:t>
            </a:r>
            <a:r>
              <a:rPr lang="zh-CN" altLang="en-US" sz="4400" b="1" dirty="0">
                <a:solidFill>
                  <a:schemeClr val="folHlink"/>
                </a:solidFill>
                <a:ea typeface="楷体_GB2312" pitchFamily="49" charset="-122"/>
              </a:rPr>
              <a:t>中存在的问题</a:t>
            </a:r>
          </a:p>
        </p:txBody>
      </p:sp>
      <p:sp>
        <p:nvSpPr>
          <p:cNvPr id="652291" name="文本占位符 652290"/>
          <p:cNvSpPr>
            <a:spLocks noGrp="1"/>
          </p:cNvSpPr>
          <p:nvPr>
            <p:ph type="body" idx="1"/>
          </p:nvPr>
        </p:nvSpPr>
        <p:spPr>
          <a:xfrm>
            <a:off x="373380" y="1922145"/>
            <a:ext cx="8430895" cy="4610100"/>
          </a:xfrm>
        </p:spPr>
        <p:txBody>
          <a:bodyPr/>
          <a:lstStyle/>
          <a:p>
            <a:pPr>
              <a:lnSpc>
                <a:spcPct val="130000"/>
              </a:lnSpc>
              <a:buClr>
                <a:schemeClr val="bg1"/>
              </a:buClr>
              <a:buSzPct val="100000"/>
              <a:buNone/>
            </a:pPr>
            <a:r>
              <a:rPr lang="zh-CN" altLang="en-US" sz="2400" dirty="0">
                <a:solidFill>
                  <a:srgbClr val="660066"/>
                </a:solidFill>
              </a:rPr>
              <a:t>⒉ </a:t>
            </a:r>
            <a:r>
              <a:rPr lang="zh-CN" altLang="en-US" sz="2800" dirty="0">
                <a:solidFill>
                  <a:srgbClr val="660066"/>
                </a:solidFill>
              </a:rPr>
              <a:t>更新异常</a:t>
            </a:r>
            <a:r>
              <a:rPr lang="zh-CN" altLang="en-US" sz="2800" dirty="0"/>
              <a:t>（</a:t>
            </a:r>
            <a:r>
              <a:rPr lang="en-US" altLang="zh-CN" sz="2800" dirty="0"/>
              <a:t>Update Anomalies）</a:t>
            </a:r>
            <a:endParaRPr lang="en-US" altLang="zh-CN" sz="2400" dirty="0"/>
          </a:p>
          <a:p>
            <a:pPr lvl="1">
              <a:lnSpc>
                <a:spcPct val="130000"/>
              </a:lnSpc>
            </a:pPr>
            <a:r>
              <a:rPr lang="zh-CN" altLang="zh-CN" sz="2400" spc="30" dirty="0">
                <a:sym typeface="+mn-ea"/>
              </a:rPr>
              <a:t>引起数据不一致</a:t>
            </a:r>
            <a:endParaRPr lang="zh-CN" altLang="zh-CN" sz="2800" spc="30" dirty="0">
              <a:sym typeface="+mn-ea"/>
            </a:endParaRPr>
          </a:p>
          <a:p>
            <a:pPr lvl="1">
              <a:lnSpc>
                <a:spcPct val="130000"/>
              </a:lnSpc>
            </a:pPr>
            <a:r>
              <a:rPr lang="zh-CN" altLang="en-US" sz="2400" dirty="0" smtClean="0">
                <a:sym typeface="+mn-ea"/>
              </a:rPr>
              <a:t>更新</a:t>
            </a:r>
            <a:r>
              <a:rPr lang="zh-CN" altLang="en-US" sz="2400" dirty="0">
                <a:sym typeface="+mn-ea"/>
              </a:rPr>
              <a:t>数据时，维护数据完整性代价大</a:t>
            </a:r>
          </a:p>
          <a:p>
            <a:pPr lvl="2">
              <a:lnSpc>
                <a:spcPct val="130000"/>
              </a:lnSpc>
            </a:pPr>
            <a:endParaRPr lang="zh-CN" altLang="en-US" sz="2050" dirty="0">
              <a:sym typeface="+mn-ea"/>
            </a:endParaRPr>
          </a:p>
          <a:p>
            <a:pPr marL="914400" lvl="2" indent="0">
              <a:lnSpc>
                <a:spcPct val="130000"/>
              </a:lnSpc>
              <a:buNone/>
            </a:pP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079577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2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522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2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522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259" y="3863472"/>
            <a:ext cx="7885525" cy="2994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53314" name="标题 653313"/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pPr algn="l"/>
            <a:r>
              <a:rPr lang="zh-CN" altLang="en-US" sz="4400" b="1" dirty="0">
                <a:solidFill>
                  <a:schemeClr val="folHlink"/>
                </a:solidFill>
                <a:ea typeface="楷体_GB2312" pitchFamily="49" charset="-122"/>
              </a:rPr>
              <a:t>关系模式</a:t>
            </a:r>
            <a:r>
              <a:rPr lang="en-US" altLang="zh-CN" dirty="0">
                <a:solidFill>
                  <a:schemeClr val="folHlink"/>
                </a:solidFill>
                <a:ea typeface="楷体_GB2312" pitchFamily="49" charset="-122"/>
                <a:sym typeface="+mn-ea"/>
              </a:rPr>
              <a:t>M</a:t>
            </a:r>
            <a:r>
              <a:rPr lang="zh-CN" altLang="en-US" sz="4400" b="1" dirty="0">
                <a:solidFill>
                  <a:schemeClr val="folHlink"/>
                </a:solidFill>
                <a:ea typeface="楷体_GB2312" pitchFamily="49" charset="-122"/>
                <a:sym typeface="+mn-ea"/>
              </a:rPr>
              <a:t>ovies</a:t>
            </a:r>
            <a:r>
              <a:rPr lang="zh-CN" altLang="en-US" sz="4400" b="1" dirty="0">
                <a:solidFill>
                  <a:schemeClr val="folHlink"/>
                </a:solidFill>
                <a:ea typeface="楷体_GB2312" pitchFamily="49" charset="-122"/>
              </a:rPr>
              <a:t>中存在的问题</a:t>
            </a:r>
          </a:p>
        </p:txBody>
      </p:sp>
      <p:sp>
        <p:nvSpPr>
          <p:cNvPr id="653315" name="文本占位符 653314"/>
          <p:cNvSpPr>
            <a:spLocks noGrp="1"/>
          </p:cNvSpPr>
          <p:nvPr>
            <p:ph type="body" idx="1"/>
          </p:nvPr>
        </p:nvSpPr>
        <p:spPr>
          <a:xfrm>
            <a:off x="566420" y="2006600"/>
            <a:ext cx="8126730" cy="4596765"/>
          </a:xfrm>
        </p:spPr>
        <p:txBody>
          <a:bodyPr/>
          <a:lstStyle/>
          <a:p>
            <a:pPr>
              <a:lnSpc>
                <a:spcPct val="130000"/>
              </a:lnSpc>
              <a:buNone/>
            </a:pPr>
            <a:r>
              <a:rPr lang="zh-CN" altLang="en-US" sz="2600" dirty="0">
                <a:solidFill>
                  <a:srgbClr val="660033"/>
                </a:solidFill>
              </a:rPr>
              <a:t>⒊ 删除异常（</a:t>
            </a:r>
            <a:r>
              <a:rPr lang="en-US" altLang="zh-CN" sz="2600" dirty="0">
                <a:solidFill>
                  <a:srgbClr val="660033"/>
                </a:solidFill>
              </a:rPr>
              <a:t>Deletion Anomalies）</a:t>
            </a:r>
          </a:p>
          <a:p>
            <a:pPr lvl="1">
              <a:lnSpc>
                <a:spcPct val="130000"/>
              </a:lnSpc>
            </a:pPr>
            <a:r>
              <a:rPr lang="zh-CN" altLang="en-US" sz="2400" dirty="0"/>
              <a:t>为删除数据，删除了不该删除的信息</a:t>
            </a:r>
          </a:p>
          <a:p>
            <a:pPr lvl="2">
              <a:lnSpc>
                <a:spcPct val="130000"/>
              </a:lnSpc>
            </a:pPr>
            <a:endParaRPr lang="zh-CN" altLang="en-US" sz="2160" dirty="0"/>
          </a:p>
        </p:txBody>
      </p:sp>
      <p:sp>
        <p:nvSpPr>
          <p:cNvPr id="5" name="矩形 4"/>
          <p:cNvSpPr/>
          <p:nvPr/>
        </p:nvSpPr>
        <p:spPr>
          <a:xfrm>
            <a:off x="517259" y="4346752"/>
            <a:ext cx="7903210" cy="287655"/>
          </a:xfrm>
          <a:prstGeom prst="rect">
            <a:avLst/>
          </a:prstGeom>
          <a:solidFill>
            <a:schemeClr val="bg1"/>
          </a:solidFill>
          <a:ln w="2349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14341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33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533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314" name="标题 653313"/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zh-CN" altLang="en-US" sz="4400" b="1" dirty="0">
                <a:solidFill>
                  <a:schemeClr val="folHlink"/>
                </a:solidFill>
                <a:ea typeface="楷体_GB2312" pitchFamily="49" charset="-122"/>
              </a:rPr>
              <a:t>关系模式</a:t>
            </a:r>
            <a:r>
              <a:rPr lang="en-US" altLang="zh-CN" dirty="0">
                <a:solidFill>
                  <a:schemeClr val="folHlink"/>
                </a:solidFill>
                <a:ea typeface="楷体_GB2312" pitchFamily="49" charset="-122"/>
                <a:sym typeface="+mn-ea"/>
              </a:rPr>
              <a:t>M</a:t>
            </a:r>
            <a:r>
              <a:rPr lang="zh-CN" altLang="en-US" sz="4400" b="1" dirty="0">
                <a:solidFill>
                  <a:schemeClr val="folHlink"/>
                </a:solidFill>
                <a:ea typeface="楷体_GB2312" pitchFamily="49" charset="-122"/>
                <a:sym typeface="+mn-ea"/>
              </a:rPr>
              <a:t>ovies</a:t>
            </a:r>
            <a:r>
              <a:rPr lang="zh-CN" altLang="en-US" sz="4400" b="1" dirty="0">
                <a:solidFill>
                  <a:schemeClr val="folHlink"/>
                </a:solidFill>
                <a:ea typeface="楷体_GB2312" pitchFamily="49" charset="-122"/>
              </a:rPr>
              <a:t>中存在的问题</a:t>
            </a:r>
            <a:endParaRPr lang="zh-CN" altLang="en-US" sz="3200" dirty="0"/>
          </a:p>
        </p:txBody>
      </p:sp>
      <p:sp>
        <p:nvSpPr>
          <p:cNvPr id="653315" name="文本占位符 653314"/>
          <p:cNvSpPr>
            <a:spLocks noGrp="1"/>
          </p:cNvSpPr>
          <p:nvPr>
            <p:ph type="body" idx="1"/>
          </p:nvPr>
        </p:nvSpPr>
        <p:spPr>
          <a:xfrm>
            <a:off x="566420" y="2006600"/>
            <a:ext cx="8126730" cy="4596765"/>
          </a:xfrm>
        </p:spPr>
        <p:txBody>
          <a:bodyPr/>
          <a:lstStyle/>
          <a:p>
            <a:pPr>
              <a:lnSpc>
                <a:spcPct val="130000"/>
              </a:lnSpc>
              <a:buNone/>
            </a:pPr>
            <a:r>
              <a:rPr lang="zh-CN" altLang="en-US" sz="2600" dirty="0">
                <a:solidFill>
                  <a:srgbClr val="660033"/>
                </a:solidFill>
                <a:sym typeface="+mn-ea"/>
              </a:rPr>
              <a:t>⒋</a:t>
            </a:r>
            <a:r>
              <a:rPr lang="zh-CN" altLang="en-US" sz="2600" dirty="0">
                <a:solidFill>
                  <a:srgbClr val="660033"/>
                </a:solidFill>
              </a:rPr>
              <a:t>插入异常（</a:t>
            </a:r>
            <a:r>
              <a:rPr lang="en-US" altLang="zh-CN" sz="2600" dirty="0">
                <a:solidFill>
                  <a:srgbClr val="660033"/>
                </a:solidFill>
              </a:rPr>
              <a:t>Insertion Anomalies）</a:t>
            </a:r>
          </a:p>
          <a:p>
            <a:pPr lvl="1">
              <a:lnSpc>
                <a:spcPct val="130000"/>
              </a:lnSpc>
            </a:pPr>
            <a:r>
              <a:rPr lang="zh-CN" altLang="en-US" sz="2400" dirty="0"/>
              <a:t>添加数据时无法</a:t>
            </a:r>
            <a:r>
              <a:rPr lang="zh-CN" altLang="en-US" sz="2400" dirty="0" smtClean="0"/>
              <a:t>执行</a:t>
            </a:r>
            <a:endParaRPr lang="en-US" altLang="zh-CN" sz="2400" dirty="0" smtClean="0"/>
          </a:p>
          <a:p>
            <a:pPr lvl="2">
              <a:lnSpc>
                <a:spcPct val="130000"/>
              </a:lnSpc>
            </a:pPr>
            <a:r>
              <a:rPr lang="zh-CN" altLang="en-US" sz="2200" dirty="0" smtClean="0"/>
              <a:t>例</a:t>
            </a:r>
            <a:r>
              <a:rPr lang="en-US" altLang="zh-CN" sz="2200" dirty="0" smtClean="0"/>
              <a:t>:</a:t>
            </a:r>
            <a:r>
              <a:rPr lang="zh-CN" altLang="en-US" sz="2200" dirty="0" smtClean="0"/>
              <a:t>如果</a:t>
            </a:r>
            <a:r>
              <a:rPr lang="zh-CN" altLang="en-US" sz="2200" dirty="0"/>
              <a:t>一个影视公司刚成立，尚无电影，我们就无法把这个公司及其地址信息存入数据库</a:t>
            </a:r>
          </a:p>
          <a:p>
            <a:pPr>
              <a:lnSpc>
                <a:spcPct val="130000"/>
              </a:lnSpc>
              <a:buNone/>
            </a:pP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505762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lends">
  <a:themeElements>
    <a:clrScheme name="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FFCF01"/>
      </a:accent2>
      <a:accent3>
        <a:srgbClr val="FFFFFF"/>
      </a:accent3>
      <a:accent4>
        <a:srgbClr val="000000"/>
      </a:accent4>
      <a:accent5>
        <a:srgbClr val="AAEFD0"/>
      </a:accent5>
      <a:accent6>
        <a:srgbClr val="E5B900"/>
      </a:accent6>
      <a:hlink>
        <a:srgbClr val="FF0000"/>
      </a:hlink>
      <a:folHlink>
        <a:srgbClr val="3333CC"/>
      </a:folHlink>
    </a:clrScheme>
    <a:fontScheme name="">
      <a:majorFont>
        <a:latin typeface="Tahoma"/>
        <a:ea typeface="宋体"/>
        <a:cs typeface=""/>
      </a:majorFont>
      <a:minorFont>
        <a:latin typeface="Tahoma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">
        <a:dk1>
          <a:srgbClr val="FFFFFF"/>
        </a:dk1>
        <a:lt1>
          <a:srgbClr val="000000"/>
        </a:lt1>
        <a:dk2>
          <a:srgbClr val="DDDDDD"/>
        </a:dk2>
        <a:lt2>
          <a:srgbClr val="969696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CDCDC"/>
        </a:accent4>
        <a:accent5>
          <a:srgbClr val="AAEFD0"/>
        </a:accent5>
        <a:accent6>
          <a:srgbClr val="2D2DB7"/>
        </a:accent6>
        <a:hlink>
          <a:srgbClr val="FF5050"/>
        </a:hlink>
        <a:folHlink>
          <a:srgbClr val="FFCF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CC"/>
        </a:lt1>
        <a:dk2>
          <a:srgbClr val="FFFFCC"/>
        </a:dk2>
        <a:lt2>
          <a:srgbClr val="000094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CDCDC"/>
        </a:accent4>
        <a:accent5>
          <a:srgbClr val="ADC8FF"/>
        </a:accent5>
        <a:accent6>
          <a:srgbClr val="8900E5"/>
        </a:accent6>
        <a:hlink>
          <a:srgbClr val="FF3399"/>
        </a:hlink>
        <a:folHlink>
          <a:srgbClr val="FF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0"/>
        </a:accent5>
        <a:accent6>
          <a:srgbClr val="E5B900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5"/>
        </a:accent5>
        <a:accent6>
          <a:srgbClr val="ACACAC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CCA"/>
        </a:accent5>
        <a:accent6>
          <a:srgbClr val="4345A2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AAB82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9EDEE"/>
      </a:accent5>
      <a:accent6>
        <a:srgbClr val="2D2D89"/>
      </a:accent6>
      <a:hlink>
        <a:srgbClr val="009999"/>
      </a:hlink>
      <a:folHlink>
        <a:srgbClr val="99CC00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9EDEE"/>
        </a:accent5>
        <a:accent6>
          <a:srgbClr val="2D2D89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4"/>
        </a:accent5>
        <a:accent6>
          <a:srgbClr val="E5895B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7B7E5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BFAF7"/>
        </a:accent3>
        <a:accent4>
          <a:srgbClr val="000000"/>
        </a:accent4>
        <a:accent5>
          <a:srgbClr val="FFFFFF"/>
        </a:accent5>
        <a:accent6>
          <a:srgbClr val="7EB1E5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7B7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8080"/>
        </a:lt1>
        <a:dk2>
          <a:srgbClr val="FFFF99"/>
        </a:dk2>
        <a:lt2>
          <a:srgbClr val="005A58"/>
        </a:lt2>
        <a:accent1>
          <a:srgbClr val="006462"/>
        </a:accent1>
        <a:accent2>
          <a:srgbClr val="6D6FC7"/>
        </a:accent2>
        <a:accent3>
          <a:srgbClr val="AAC1C1"/>
        </a:accent3>
        <a:accent4>
          <a:srgbClr val="DCDCDC"/>
        </a:accent4>
        <a:accent5>
          <a:srgbClr val="AAB8B8"/>
        </a:accent5>
        <a:accent6>
          <a:srgbClr val="6163B2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800000"/>
        </a:lt1>
        <a:dk2>
          <a:srgbClr val="DFD293"/>
        </a:dk2>
        <a:lt2>
          <a:srgbClr val="5C1F00"/>
        </a:lt2>
        <a:accent1>
          <a:srgbClr val="CC3300"/>
        </a:accent1>
        <a:accent2>
          <a:srgbClr val="BE7960"/>
        </a:accent2>
        <a:accent3>
          <a:srgbClr val="C1AAAA"/>
        </a:accent3>
        <a:accent4>
          <a:srgbClr val="DCDCDC"/>
        </a:accent4>
        <a:accent5>
          <a:srgbClr val="E2ADAA"/>
        </a:accent5>
        <a:accent6>
          <a:srgbClr val="AA6C55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CCFFFF"/>
        </a:dk2>
        <a:lt2>
          <a:srgbClr val="003366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CDCDC"/>
        </a:accent4>
        <a:accent5>
          <a:srgbClr val="ADB9E2"/>
        </a:accent5>
        <a:accent6>
          <a:srgbClr val="009D0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00"/>
        </a:lt1>
        <a:dk2>
          <a:srgbClr val="E3EBF1"/>
        </a:dk2>
        <a:lt2>
          <a:srgbClr val="336699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CDCDC"/>
        </a:accent4>
        <a:accent5>
          <a:srgbClr val="AAADCA"/>
        </a:accent5>
        <a:accent6>
          <a:srgbClr val="3E7B43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86B5D"/>
        </a:lt1>
        <a:dk2>
          <a:srgbClr val="D1D1CB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CDCDC"/>
        </a:accent4>
        <a:accent5>
          <a:srgbClr val="C7C7C1"/>
        </a:accent5>
        <a:accent6>
          <a:srgbClr val="728D96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66699"/>
        </a:lt1>
        <a:dk2>
          <a:srgbClr val="FFFFFF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B9B9CA"/>
        </a:accent3>
        <a:accent4>
          <a:srgbClr val="DCDCDC"/>
        </a:accent4>
        <a:accent5>
          <a:srgbClr val="B7B5BF"/>
        </a:accent5>
        <a:accent6>
          <a:srgbClr val="5B5BE5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23E26"/>
        </a:lt1>
        <a:dk2>
          <a:srgbClr val="DFC08D"/>
        </a:dk2>
        <a:lt2>
          <a:srgbClr val="2D2015"/>
        </a:lt2>
        <a:accent1>
          <a:srgbClr val="8C7B70"/>
        </a:accent1>
        <a:accent2>
          <a:srgbClr val="8F5F2F"/>
        </a:accent2>
        <a:accent3>
          <a:srgbClr val="B3AFAB"/>
        </a:accent3>
        <a:accent4>
          <a:srgbClr val="DCDCDC"/>
        </a:accent4>
        <a:accent5>
          <a:srgbClr val="C5BFBC"/>
        </a:accent5>
        <a:accent6>
          <a:srgbClr val="805529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9EDEE"/>
      </a:accent5>
      <a:accent6>
        <a:srgbClr val="2D2D89"/>
      </a:accent6>
      <a:hlink>
        <a:srgbClr val="009999"/>
      </a:hlink>
      <a:folHlink>
        <a:srgbClr val="99CC00"/>
      </a:folHlink>
    </a:clrScheme>
    <a:fontScheme name="Cambria-Calibri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9EDEE"/>
      </a:accent5>
      <a:accent6>
        <a:srgbClr val="2D2D89"/>
      </a:accent6>
      <a:hlink>
        <a:srgbClr val="009999"/>
      </a:hlink>
      <a:folHlink>
        <a:srgbClr val="99CC00"/>
      </a:folHlink>
    </a:clrScheme>
    <a:fontScheme name="Cambria-Calibri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Blends</Template>
  <TotalTime>1143</TotalTime>
  <Words>2027</Words>
  <Application>Microsoft Office PowerPoint</Application>
  <PresentationFormat>全屏显示(4:3)</PresentationFormat>
  <Paragraphs>216</Paragraphs>
  <Slides>48</Slides>
  <Notes>8</Notes>
  <HiddenSlides>1</HiddenSlides>
  <MMClips>0</MMClips>
  <ScaleCrop>false</ScaleCrop>
  <HeadingPairs>
    <vt:vector size="8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48</vt:i4>
      </vt:variant>
    </vt:vector>
  </HeadingPairs>
  <TitlesOfParts>
    <vt:vector size="62" baseType="lpstr">
      <vt:lpstr>仿宋_GB2312</vt:lpstr>
      <vt:lpstr>华文行楷</vt:lpstr>
      <vt:lpstr>楷体</vt:lpstr>
      <vt:lpstr>隶书</vt:lpstr>
      <vt:lpstr>宋体</vt:lpstr>
      <vt:lpstr>Arial</vt:lpstr>
      <vt:lpstr>Symbol</vt:lpstr>
      <vt:lpstr>Tahoma</vt:lpstr>
      <vt:lpstr>Times New Roman</vt:lpstr>
      <vt:lpstr>Wingdings</vt:lpstr>
      <vt:lpstr>楷体_GB2312</vt:lpstr>
      <vt:lpstr>Blends</vt:lpstr>
      <vt:lpstr>自定义设计方案</vt:lpstr>
      <vt:lpstr>MS_ClipArt_Gallery.2</vt:lpstr>
      <vt:lpstr>关系数据库设计 规范化理论</vt:lpstr>
      <vt:lpstr>同一应用的不同设计方案</vt:lpstr>
      <vt:lpstr>问题的提出</vt:lpstr>
      <vt:lpstr>关系模式的设计问题</vt:lpstr>
      <vt:lpstr>关系模式的设计问题</vt:lpstr>
      <vt:lpstr>关系模式Movies中存在的问题</vt:lpstr>
      <vt:lpstr>关系模式Movies中存在的问题</vt:lpstr>
      <vt:lpstr>关系模式Movies中存在的问题</vt:lpstr>
      <vt:lpstr>关系模式Movies中存在的问题</vt:lpstr>
      <vt:lpstr>什么是“好的”关系模式</vt:lpstr>
      <vt:lpstr>要解决的内容</vt:lpstr>
      <vt:lpstr>数据依赖对关系模式的影响（续）</vt:lpstr>
      <vt:lpstr>关系模式的设计问题</vt:lpstr>
      <vt:lpstr>关系模式的设计问题</vt:lpstr>
      <vt:lpstr>数据库设计方法之规范化理论</vt:lpstr>
      <vt:lpstr> 函数依赖（FD）定义</vt:lpstr>
      <vt:lpstr>PowerPoint 演示文稿</vt:lpstr>
      <vt:lpstr>示例</vt:lpstr>
      <vt:lpstr> 平凡函数依赖（FD）定义</vt:lpstr>
      <vt:lpstr>PowerPoint 演示文稿</vt:lpstr>
      <vt:lpstr>讨论</vt:lpstr>
      <vt:lpstr>传递函数依赖</vt:lpstr>
      <vt:lpstr>候选码</vt:lpstr>
      <vt:lpstr>范式</vt:lpstr>
      <vt:lpstr>1NF</vt:lpstr>
      <vt:lpstr>PowerPoint 演示文稿</vt:lpstr>
      <vt:lpstr>PowerPoint 演示文稿</vt:lpstr>
      <vt:lpstr>2NF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讨论</vt:lpstr>
      <vt:lpstr>PowerPoint 演示文稿</vt:lpstr>
      <vt:lpstr>PowerPoint 演示文稿</vt:lpstr>
      <vt:lpstr>PowerPoint 演示文稿</vt:lpstr>
      <vt:lpstr>BCNF关系模式的性质</vt:lpstr>
      <vt:lpstr>3NF  BCNF</vt:lpstr>
      <vt:lpstr>PowerPoint 演示文稿</vt:lpstr>
      <vt:lpstr>总结说明</vt:lpstr>
      <vt:lpstr>PowerPoint 演示文稿</vt:lpstr>
      <vt:lpstr>PowerPoint 演示文稿</vt:lpstr>
      <vt:lpstr>PowerPoint 演示文稿</vt:lpstr>
      <vt:lpstr>PowerPoint 演示文稿</vt:lpstr>
    </vt:vector>
  </TitlesOfParts>
  <Company>HIT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编译原理</dc:title>
  <dc:creator>jsx</dc:creator>
  <cp:lastModifiedBy>lin</cp:lastModifiedBy>
  <cp:revision>740</cp:revision>
  <dcterms:created xsi:type="dcterms:W3CDTF">2003-07-09T14:46:00Z</dcterms:created>
  <dcterms:modified xsi:type="dcterms:W3CDTF">2022-12-07T01:15:44Z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5</vt:i4>
  </property>
  <property fmtid="{D5CDD505-2E9C-101B-9397-08002B2CF9AE}" pid="3" name="KSOProductBuildVer">
    <vt:lpwstr>2052-11.1.0.8013</vt:lpwstr>
  </property>
</Properties>
</file>